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367" r:id="rId3"/>
    <p:sldId id="272" r:id="rId4"/>
    <p:sldId id="325" r:id="rId5"/>
    <p:sldId id="274" r:id="rId6"/>
    <p:sldId id="278" r:id="rId7"/>
    <p:sldId id="281" r:id="rId8"/>
    <p:sldId id="279" r:id="rId9"/>
    <p:sldId id="277" r:id="rId10"/>
    <p:sldId id="275" r:id="rId11"/>
    <p:sldId id="293" r:id="rId12"/>
    <p:sldId id="294" r:id="rId13"/>
    <p:sldId id="298" r:id="rId14"/>
    <p:sldId id="366" r:id="rId15"/>
    <p:sldId id="299" r:id="rId16"/>
    <p:sldId id="300" r:id="rId17"/>
    <p:sldId id="282" r:id="rId18"/>
    <p:sldId id="283" r:id="rId19"/>
    <p:sldId id="284" r:id="rId20"/>
    <p:sldId id="285" r:id="rId21"/>
    <p:sldId id="295" r:id="rId22"/>
    <p:sldId id="365" r:id="rId23"/>
    <p:sldId id="326" r:id="rId24"/>
    <p:sldId id="264" r:id="rId25"/>
    <p:sldId id="328" r:id="rId26"/>
    <p:sldId id="331" r:id="rId27"/>
    <p:sldId id="267" r:id="rId28"/>
    <p:sldId id="270" r:id="rId29"/>
    <p:sldId id="271" r:id="rId30"/>
    <p:sldId id="353" r:id="rId31"/>
    <p:sldId id="364" r:id="rId32"/>
    <p:sldId id="286" r:id="rId33"/>
    <p:sldId id="287" r:id="rId34"/>
    <p:sldId id="288" r:id="rId35"/>
    <p:sldId id="289" r:id="rId36"/>
    <p:sldId id="290" r:id="rId37"/>
    <p:sldId id="291" r:id="rId38"/>
    <p:sldId id="292" r:id="rId39"/>
    <p:sldId id="302" r:id="rId40"/>
    <p:sldId id="305" r:id="rId41"/>
    <p:sldId id="307" r:id="rId42"/>
    <p:sldId id="308" r:id="rId43"/>
    <p:sldId id="310" r:id="rId44"/>
    <p:sldId id="324" r:id="rId45"/>
    <p:sldId id="312" r:id="rId46"/>
    <p:sldId id="31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66"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ABDB9-BDDB-4D9F-AA45-350D200684EA}" type="datetimeFigureOut">
              <a:rPr lang="en-CA" smtClean="0"/>
              <a:t>2023-12-28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298A-2DFF-4434-837E-C0A31BD2CAAE}" type="slidenum">
              <a:rPr lang="en-CA" smtClean="0"/>
              <a:t>‹#›</a:t>
            </a:fld>
            <a:endParaRPr lang="en-CA"/>
          </a:p>
        </p:txBody>
      </p:sp>
    </p:spTree>
    <p:extLst>
      <p:ext uri="{BB962C8B-B14F-4D97-AF65-F5344CB8AC3E}">
        <p14:creationId xmlns:p14="http://schemas.microsoft.com/office/powerpoint/2010/main" val="156105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46A8298A-2DFF-4434-837E-C0A31BD2CAAE}" type="slidenum">
              <a:rPr lang="en-CA" smtClean="0"/>
              <a:t>17</a:t>
            </a:fld>
            <a:endParaRPr lang="en-CA"/>
          </a:p>
        </p:txBody>
      </p:sp>
    </p:spTree>
    <p:extLst>
      <p:ext uri="{BB962C8B-B14F-4D97-AF65-F5344CB8AC3E}">
        <p14:creationId xmlns:p14="http://schemas.microsoft.com/office/powerpoint/2010/main" val="69161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32954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13CBA-ECBE-457E-89CB-22F21A672BB8}" type="datetimeFigureOut">
              <a:rPr lang="en-CA" smtClean="0"/>
              <a:t>2023-12-28</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289532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209703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195225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91060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C613CBA-ECBE-457E-89CB-22F21A672BB8}" type="datetimeFigureOut">
              <a:rPr lang="en-CA" smtClean="0"/>
              <a:t>2023-12-28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386743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C613CBA-ECBE-457E-89CB-22F21A672BB8}" type="datetimeFigureOut">
              <a:rPr lang="en-CA" smtClean="0"/>
              <a:t>2023-12-28</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215603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3401910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914020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01D8134-981C-45FA-B839-84E98D3BCEB4}" type="slidenum">
              <a:rPr lang="ar-EG"/>
              <a:pPr>
                <a:defRPr/>
              </a:pPr>
              <a:t>‹#›</a:t>
            </a:fld>
            <a:endParaRPr lang="en-US"/>
          </a:p>
        </p:txBody>
      </p:sp>
    </p:spTree>
    <p:extLst>
      <p:ext uri="{BB962C8B-B14F-4D97-AF65-F5344CB8AC3E}">
        <p14:creationId xmlns:p14="http://schemas.microsoft.com/office/powerpoint/2010/main" val="138320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tr-T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CD216B-F489-43F9-9C94-1F5FBD997BAD}" type="slidenum">
              <a:rPr lang="en-US"/>
              <a:pPr>
                <a:defRPr/>
              </a:pPr>
              <a:t>‹#›</a:t>
            </a:fld>
            <a:endParaRPr lang="en-US"/>
          </a:p>
        </p:txBody>
      </p:sp>
    </p:spTree>
    <p:extLst>
      <p:ext uri="{BB962C8B-B14F-4D97-AF65-F5344CB8AC3E}">
        <p14:creationId xmlns:p14="http://schemas.microsoft.com/office/powerpoint/2010/main" val="132279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166547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13CBA-ECBE-457E-89CB-22F21A672BB8}" type="datetimeFigureOut">
              <a:rPr lang="en-CA" smtClean="0"/>
              <a:t>2023-12-28</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12185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13CBA-ECBE-457E-89CB-22F21A672BB8}" type="datetimeFigureOut">
              <a:rPr lang="en-CA" smtClean="0"/>
              <a:t>2023-12-28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41805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13CBA-ECBE-457E-89CB-22F21A672BB8}" type="datetimeFigureOut">
              <a:rPr lang="en-CA" smtClean="0"/>
              <a:t>2023-12-28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171724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13CBA-ECBE-457E-89CB-22F21A672BB8}" type="datetimeFigureOut">
              <a:rPr lang="en-CA" smtClean="0"/>
              <a:t>2023-12-28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395873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13CBA-ECBE-457E-89CB-22F21A672BB8}" type="datetimeFigureOut">
              <a:rPr lang="en-CA" smtClean="0"/>
              <a:t>2023-12-28</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272734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13CBA-ECBE-457E-89CB-22F21A672BB8}" type="datetimeFigureOut">
              <a:rPr lang="en-CA" smtClean="0"/>
              <a:t>2023-12-28</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209722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613CBA-ECBE-457E-89CB-22F21A672BB8}" type="datetimeFigureOut">
              <a:rPr lang="en-CA" smtClean="0"/>
              <a:t>2023-12-28</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98374E-C965-4B4E-8AF6-41FCA0A93E19}" type="slidenum">
              <a:rPr lang="en-CA" smtClean="0"/>
              <a:t>‹#›</a:t>
            </a:fld>
            <a:endParaRPr lang="en-CA"/>
          </a:p>
        </p:txBody>
      </p:sp>
    </p:spTree>
    <p:extLst>
      <p:ext uri="{BB962C8B-B14F-4D97-AF65-F5344CB8AC3E}">
        <p14:creationId xmlns:p14="http://schemas.microsoft.com/office/powerpoint/2010/main" val="17936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C613CBA-ECBE-457E-89CB-22F21A672BB8}" type="datetimeFigureOut">
              <a:rPr lang="en-CA" smtClean="0"/>
              <a:t>2023-12-28</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A98374E-C965-4B4E-8AF6-41FCA0A93E19}" type="slidenum">
              <a:rPr lang="en-CA" smtClean="0"/>
              <a:t>‹#›</a:t>
            </a:fld>
            <a:endParaRPr lang="en-CA"/>
          </a:p>
        </p:txBody>
      </p:sp>
    </p:spTree>
    <p:extLst>
      <p:ext uri="{BB962C8B-B14F-4D97-AF65-F5344CB8AC3E}">
        <p14:creationId xmlns:p14="http://schemas.microsoft.com/office/powerpoint/2010/main" val="748581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41C-E10A-742A-913A-E2FB8ECFFDCC}"/>
              </a:ext>
            </a:extLst>
          </p:cNvPr>
          <p:cNvSpPr>
            <a:spLocks noGrp="1"/>
          </p:cNvSpPr>
          <p:nvPr>
            <p:ph type="ctrTitle"/>
          </p:nvPr>
        </p:nvSpPr>
        <p:spPr/>
        <p:txBody>
          <a:bodyPr/>
          <a:lstStyle/>
          <a:p>
            <a:r>
              <a:rPr lang="en-CA" dirty="0"/>
              <a:t>ART Adverse Effects</a:t>
            </a:r>
          </a:p>
        </p:txBody>
      </p:sp>
      <p:sp>
        <p:nvSpPr>
          <p:cNvPr id="3" name="Subtitle 2">
            <a:extLst>
              <a:ext uri="{FF2B5EF4-FFF2-40B4-BE49-F238E27FC236}">
                <a16:creationId xmlns:a16="http://schemas.microsoft.com/office/drawing/2014/main" id="{AE0D0E2C-0416-63C2-3CB9-2904BDB70F90}"/>
              </a:ext>
            </a:extLst>
          </p:cNvPr>
          <p:cNvSpPr>
            <a:spLocks noGrp="1"/>
          </p:cNvSpPr>
          <p:nvPr>
            <p:ph type="subTitle" idx="1"/>
          </p:nvPr>
        </p:nvSpPr>
        <p:spPr/>
        <p:txBody>
          <a:bodyPr/>
          <a:lstStyle/>
          <a:p>
            <a:r>
              <a:rPr lang="en-CA" dirty="0"/>
              <a:t>Dr TARAVAT FAKHERI</a:t>
            </a:r>
          </a:p>
        </p:txBody>
      </p:sp>
    </p:spTree>
    <p:extLst>
      <p:ext uri="{BB962C8B-B14F-4D97-AF65-F5344CB8AC3E}">
        <p14:creationId xmlns:p14="http://schemas.microsoft.com/office/powerpoint/2010/main" val="141386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B74D-F926-A26E-3741-9A504B392AB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78D66D5-345B-1BDE-A5A5-AE7A2985A321}"/>
              </a:ext>
            </a:extLst>
          </p:cNvPr>
          <p:cNvSpPr>
            <a:spLocks noGrp="1"/>
          </p:cNvSpPr>
          <p:nvPr>
            <p:ph idx="1"/>
          </p:nvPr>
        </p:nvSpPr>
        <p:spPr/>
        <p:txBody>
          <a:bodyPr>
            <a:normAutofit/>
          </a:bodyPr>
          <a:lstStyle/>
          <a:p>
            <a:r>
              <a:rPr lang="en-US" dirty="0"/>
              <a:t> Nulliparity is a risk factor for breast, ovarian and endometrial cancers.</a:t>
            </a:r>
          </a:p>
          <a:p>
            <a:r>
              <a:rPr lang="en-US" dirty="0"/>
              <a:t>Women may be counseled that there is no clear evidence that short-term use of fertility drugs increases the risk of gynecologic cancers.</a:t>
            </a:r>
          </a:p>
          <a:p>
            <a:r>
              <a:rPr lang="en-US" dirty="0"/>
              <a:t>Short term may be defined as: ❜ less than 12 cycles for clomiphene, and </a:t>
            </a:r>
          </a:p>
          <a:p>
            <a:r>
              <a:rPr lang="en-US" dirty="0"/>
              <a:t>less than six cycles for gonadotropins</a:t>
            </a:r>
            <a:endParaRPr lang="en-CA" dirty="0"/>
          </a:p>
        </p:txBody>
      </p:sp>
    </p:spTree>
    <p:extLst>
      <p:ext uri="{BB962C8B-B14F-4D97-AF65-F5344CB8AC3E}">
        <p14:creationId xmlns:p14="http://schemas.microsoft.com/office/powerpoint/2010/main" val="377676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103F-77E9-351E-60D7-69C80753333A}"/>
              </a:ext>
            </a:extLst>
          </p:cNvPr>
          <p:cNvSpPr>
            <a:spLocks noGrp="1"/>
          </p:cNvSpPr>
          <p:nvPr>
            <p:ph type="title"/>
          </p:nvPr>
        </p:nvSpPr>
        <p:spPr/>
        <p:txBody>
          <a:bodyPr/>
          <a:lstStyle/>
          <a:p>
            <a:r>
              <a:rPr lang="en-CA" dirty="0"/>
              <a:t>Pelvic infection after IVF</a:t>
            </a:r>
          </a:p>
        </p:txBody>
      </p:sp>
      <p:sp>
        <p:nvSpPr>
          <p:cNvPr id="3" name="Content Placeholder 2">
            <a:extLst>
              <a:ext uri="{FF2B5EF4-FFF2-40B4-BE49-F238E27FC236}">
                <a16:creationId xmlns:a16="http://schemas.microsoft.com/office/drawing/2014/main" id="{A416D1B1-3A08-D1C5-1363-DCB3C29FE7DF}"/>
              </a:ext>
            </a:extLst>
          </p:cNvPr>
          <p:cNvSpPr>
            <a:spLocks noGrp="1"/>
          </p:cNvSpPr>
          <p:nvPr>
            <p:ph idx="1"/>
          </p:nvPr>
        </p:nvSpPr>
        <p:spPr/>
        <p:txBody>
          <a:bodyPr/>
          <a:lstStyle/>
          <a:p>
            <a:r>
              <a:rPr lang="en-US" dirty="0"/>
              <a:t>Reported to occur in 0.03–1% of cases. More common in patients with endometriomas or previous PID. </a:t>
            </a:r>
          </a:p>
          <a:p>
            <a:r>
              <a:rPr lang="en-US" dirty="0"/>
              <a:t>Can occur after oocyte retrieval or after embryo transfer on its own, as with cases of frozen embryo transfer or oocyte recipients.</a:t>
            </a:r>
          </a:p>
          <a:p>
            <a:r>
              <a:rPr lang="en-US" dirty="0"/>
              <a:t>Present days or weeks after the procedure. </a:t>
            </a:r>
          </a:p>
          <a:p>
            <a:r>
              <a:rPr lang="en-US" dirty="0"/>
              <a:t>Is associated with poor IVF outcome, and high rate of pregnancy loss.</a:t>
            </a:r>
            <a:endParaRPr lang="en-CA" dirty="0"/>
          </a:p>
        </p:txBody>
      </p:sp>
    </p:spTree>
    <p:extLst>
      <p:ext uri="{BB962C8B-B14F-4D97-AF65-F5344CB8AC3E}">
        <p14:creationId xmlns:p14="http://schemas.microsoft.com/office/powerpoint/2010/main" val="66943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037B-93CA-F584-4B29-10DE522F515E}"/>
              </a:ext>
            </a:extLst>
          </p:cNvPr>
          <p:cNvSpPr>
            <a:spLocks noGrp="1"/>
          </p:cNvSpPr>
          <p:nvPr>
            <p:ph type="title"/>
          </p:nvPr>
        </p:nvSpPr>
        <p:spPr/>
        <p:txBody>
          <a:bodyPr/>
          <a:lstStyle/>
          <a:p>
            <a:r>
              <a:rPr lang="en-CA" dirty="0"/>
              <a:t>Prophylaxis</a:t>
            </a:r>
          </a:p>
        </p:txBody>
      </p:sp>
      <p:sp>
        <p:nvSpPr>
          <p:cNvPr id="3" name="Content Placeholder 2">
            <a:extLst>
              <a:ext uri="{FF2B5EF4-FFF2-40B4-BE49-F238E27FC236}">
                <a16:creationId xmlns:a16="http://schemas.microsoft.com/office/drawing/2014/main" id="{169797E9-F174-2F78-5916-2F53F2984EF4}"/>
              </a:ext>
            </a:extLst>
          </p:cNvPr>
          <p:cNvSpPr>
            <a:spLocks noGrp="1"/>
          </p:cNvSpPr>
          <p:nvPr>
            <p:ph idx="1"/>
          </p:nvPr>
        </p:nvSpPr>
        <p:spPr/>
        <p:txBody>
          <a:bodyPr/>
          <a:lstStyle/>
          <a:p>
            <a:r>
              <a:rPr lang="en-US" dirty="0"/>
              <a:t>Strict aseptic precautions before the procedure.</a:t>
            </a:r>
          </a:p>
          <a:p>
            <a:r>
              <a:rPr lang="en-US" dirty="0"/>
              <a:t> Antiseptics for vaginal preparation before oocyte retrieval have not been shown to reduce the incidence of infection as compared with normal saline. </a:t>
            </a:r>
          </a:p>
          <a:p>
            <a:r>
              <a:rPr lang="en-US" dirty="0"/>
              <a:t>Prophylactic antibiotics at oocyte retrieval or embryo transfer have not been shown to reduce the incidence of infection, but it is prudent to use them in cases at high risk, such as women with endometrioma and previous PID.</a:t>
            </a:r>
            <a:endParaRPr lang="en-CA" dirty="0"/>
          </a:p>
        </p:txBody>
      </p:sp>
    </p:spTree>
    <p:extLst>
      <p:ext uri="{BB962C8B-B14F-4D97-AF65-F5344CB8AC3E}">
        <p14:creationId xmlns:p14="http://schemas.microsoft.com/office/powerpoint/2010/main" val="339355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88F0-A429-FEFF-C3C8-D44BA25B7F4A}"/>
              </a:ext>
            </a:extLst>
          </p:cNvPr>
          <p:cNvSpPr>
            <a:spLocks noGrp="1"/>
          </p:cNvSpPr>
          <p:nvPr>
            <p:ph type="title"/>
          </p:nvPr>
        </p:nvSpPr>
        <p:spPr/>
        <p:txBody>
          <a:bodyPr/>
          <a:lstStyle/>
          <a:p>
            <a:r>
              <a:rPr lang="en-CA" dirty="0"/>
              <a:t>Adnexal torsion after IVF</a:t>
            </a:r>
          </a:p>
        </p:txBody>
      </p:sp>
      <p:sp>
        <p:nvSpPr>
          <p:cNvPr id="3" name="Content Placeholder 2">
            <a:extLst>
              <a:ext uri="{FF2B5EF4-FFF2-40B4-BE49-F238E27FC236}">
                <a16:creationId xmlns:a16="http://schemas.microsoft.com/office/drawing/2014/main" id="{1892435B-165B-4C5B-2A90-E53960F44950}"/>
              </a:ext>
            </a:extLst>
          </p:cNvPr>
          <p:cNvSpPr>
            <a:spLocks noGrp="1"/>
          </p:cNvSpPr>
          <p:nvPr>
            <p:ph idx="1"/>
          </p:nvPr>
        </p:nvSpPr>
        <p:spPr/>
        <p:txBody>
          <a:bodyPr/>
          <a:lstStyle/>
          <a:p>
            <a:r>
              <a:rPr lang="en-US" dirty="0"/>
              <a:t>Adnexal torsion accounts for 3% of gynecologic surgical emergencies. Women of reproductive age are at greatest risk for adnexal torsion.</a:t>
            </a:r>
          </a:p>
          <a:p>
            <a:r>
              <a:rPr lang="en-US" dirty="0"/>
              <a:t>The right adnexa is more commonly affected. </a:t>
            </a:r>
          </a:p>
          <a:p>
            <a:r>
              <a:rPr lang="en-US" dirty="0"/>
              <a:t>After IVF, the incidence of torsion is 0.1%, </a:t>
            </a:r>
          </a:p>
          <a:p>
            <a:r>
              <a:rPr lang="en-US" dirty="0"/>
              <a:t>Risk increases if IVF is complicated by OHSS. </a:t>
            </a:r>
          </a:p>
          <a:p>
            <a:r>
              <a:rPr lang="en-US" dirty="0"/>
              <a:t>OHSS with concomitant pregnancy further increases the risk of adnexal torsion. </a:t>
            </a:r>
          </a:p>
          <a:p>
            <a:r>
              <a:rPr lang="en-US" dirty="0"/>
              <a:t>Although ultrasonography is a useful tool to evaluate for adnexal torsion, clinical suspicion is paramount. </a:t>
            </a:r>
            <a:endParaRPr lang="en-CA" dirty="0"/>
          </a:p>
        </p:txBody>
      </p:sp>
    </p:spTree>
    <p:extLst>
      <p:ext uri="{BB962C8B-B14F-4D97-AF65-F5344CB8AC3E}">
        <p14:creationId xmlns:p14="http://schemas.microsoft.com/office/powerpoint/2010/main" val="302158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1AAC-E710-9E40-F43B-54FF2B931FDE}"/>
              </a:ext>
            </a:extLst>
          </p:cNvPr>
          <p:cNvSpPr>
            <a:spLocks noGrp="1"/>
          </p:cNvSpPr>
          <p:nvPr>
            <p:ph type="title"/>
          </p:nvPr>
        </p:nvSpPr>
        <p:spPr/>
        <p:txBody>
          <a:bodyPr/>
          <a:lstStyle/>
          <a:p>
            <a:endParaRPr lang="en-CA"/>
          </a:p>
        </p:txBody>
      </p:sp>
      <p:pic>
        <p:nvPicPr>
          <p:cNvPr id="6" name="Content Placeholder 5">
            <a:extLst>
              <a:ext uri="{FF2B5EF4-FFF2-40B4-BE49-F238E27FC236}">
                <a16:creationId xmlns:a16="http://schemas.microsoft.com/office/drawing/2014/main" id="{703593CA-79F4-966E-5BC1-03EDE47A2F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7044" y="2603500"/>
            <a:ext cx="2562225" cy="3416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BB8BC4C-AFFF-18D2-A628-F94A08F33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3" y="1928553"/>
            <a:ext cx="8626355" cy="4929447"/>
          </a:xfrm>
          <a:prstGeom prst="rect">
            <a:avLst/>
          </a:prstGeom>
        </p:spPr>
      </p:pic>
    </p:spTree>
    <p:extLst>
      <p:ext uri="{BB962C8B-B14F-4D97-AF65-F5344CB8AC3E}">
        <p14:creationId xmlns:p14="http://schemas.microsoft.com/office/powerpoint/2010/main" val="275183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8DBA-F66B-6026-FEAB-4E02DD0405AD}"/>
              </a:ext>
            </a:extLst>
          </p:cNvPr>
          <p:cNvSpPr>
            <a:spLocks noGrp="1"/>
          </p:cNvSpPr>
          <p:nvPr>
            <p:ph type="title"/>
          </p:nvPr>
        </p:nvSpPr>
        <p:spPr/>
        <p:txBody>
          <a:bodyPr/>
          <a:lstStyle/>
          <a:p>
            <a:r>
              <a:rPr lang="en-CA" dirty="0"/>
              <a:t>Management</a:t>
            </a:r>
          </a:p>
        </p:txBody>
      </p:sp>
      <p:sp>
        <p:nvSpPr>
          <p:cNvPr id="3" name="Content Placeholder 2">
            <a:extLst>
              <a:ext uri="{FF2B5EF4-FFF2-40B4-BE49-F238E27FC236}">
                <a16:creationId xmlns:a16="http://schemas.microsoft.com/office/drawing/2014/main" id="{A2B425C5-01CE-BAB6-CE79-C6F3F6717180}"/>
              </a:ext>
            </a:extLst>
          </p:cNvPr>
          <p:cNvSpPr>
            <a:spLocks noGrp="1"/>
          </p:cNvSpPr>
          <p:nvPr>
            <p:ph idx="1"/>
          </p:nvPr>
        </p:nvSpPr>
        <p:spPr/>
        <p:txBody>
          <a:bodyPr/>
          <a:lstStyle/>
          <a:p>
            <a:r>
              <a:rPr lang="en-US" dirty="0"/>
              <a:t>Prompt surgical management is essential for ovarian preservation and to prevent more serious sequelae. </a:t>
            </a:r>
          </a:p>
          <a:p>
            <a:r>
              <a:rPr lang="en-US" dirty="0"/>
              <a:t>Laparoscopy is the preferred surgical approach. In reproductive age women, detorsion is preferred over oophorectomy in order to preserve ovarian function. </a:t>
            </a:r>
          </a:p>
        </p:txBody>
      </p:sp>
    </p:spTree>
    <p:extLst>
      <p:ext uri="{BB962C8B-B14F-4D97-AF65-F5344CB8AC3E}">
        <p14:creationId xmlns:p14="http://schemas.microsoft.com/office/powerpoint/2010/main" val="87654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6807-6BD1-4F21-0965-48343659CF92}"/>
              </a:ext>
            </a:extLst>
          </p:cNvPr>
          <p:cNvSpPr>
            <a:spLocks noGrp="1"/>
          </p:cNvSpPr>
          <p:nvPr>
            <p:ph type="title"/>
          </p:nvPr>
        </p:nvSpPr>
        <p:spPr/>
        <p:txBody>
          <a:bodyPr/>
          <a:lstStyle/>
          <a:p>
            <a:r>
              <a:rPr lang="en-US" dirty="0"/>
              <a:t>Prevention</a:t>
            </a:r>
            <a:endParaRPr lang="en-CA" dirty="0"/>
          </a:p>
        </p:txBody>
      </p:sp>
      <p:sp>
        <p:nvSpPr>
          <p:cNvPr id="3" name="Content Placeholder 2">
            <a:extLst>
              <a:ext uri="{FF2B5EF4-FFF2-40B4-BE49-F238E27FC236}">
                <a16:creationId xmlns:a16="http://schemas.microsoft.com/office/drawing/2014/main" id="{1A46C1CF-3B7B-373A-9538-A69098C02315}"/>
              </a:ext>
            </a:extLst>
          </p:cNvPr>
          <p:cNvSpPr>
            <a:spLocks noGrp="1"/>
          </p:cNvSpPr>
          <p:nvPr>
            <p:ph idx="1"/>
          </p:nvPr>
        </p:nvSpPr>
        <p:spPr/>
        <p:txBody>
          <a:bodyPr/>
          <a:lstStyle/>
          <a:p>
            <a:r>
              <a:rPr lang="en-US" dirty="0"/>
              <a:t>Recognize women who are at high risk of ovarian torsion. </a:t>
            </a:r>
          </a:p>
          <a:p>
            <a:r>
              <a:rPr lang="en-US" dirty="0"/>
              <a:t>Minimize the risk of OHSS during ovarian stimulation. </a:t>
            </a:r>
          </a:p>
          <a:p>
            <a:r>
              <a:rPr lang="en-US" dirty="0"/>
              <a:t>With torsion recurrence, surgical management may involve utero-ovarian plication, </a:t>
            </a:r>
            <a:r>
              <a:rPr lang="en-US" dirty="0" err="1"/>
              <a:t>ovariopexy</a:t>
            </a:r>
            <a:r>
              <a:rPr lang="en-US" dirty="0"/>
              <a:t> or </a:t>
            </a:r>
            <a:r>
              <a:rPr lang="en-US" dirty="0" err="1"/>
              <a:t>oophoropexy</a:t>
            </a:r>
            <a:r>
              <a:rPr lang="en-US" dirty="0"/>
              <a:t>.</a:t>
            </a:r>
            <a:endParaRPr lang="en-CA" dirty="0"/>
          </a:p>
          <a:p>
            <a:endParaRPr lang="en-CA" dirty="0"/>
          </a:p>
        </p:txBody>
      </p:sp>
    </p:spTree>
    <p:extLst>
      <p:ext uri="{BB962C8B-B14F-4D97-AF65-F5344CB8AC3E}">
        <p14:creationId xmlns:p14="http://schemas.microsoft.com/office/powerpoint/2010/main" val="189613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7004-EE43-ACA4-98CA-8CAF48F6AA54}"/>
              </a:ext>
            </a:extLst>
          </p:cNvPr>
          <p:cNvSpPr>
            <a:spLocks noGrp="1"/>
          </p:cNvSpPr>
          <p:nvPr>
            <p:ph type="title"/>
          </p:nvPr>
        </p:nvSpPr>
        <p:spPr/>
        <p:txBody>
          <a:bodyPr/>
          <a:lstStyle/>
          <a:p>
            <a:r>
              <a:rPr lang="en-US" dirty="0"/>
              <a:t>Risk of early menopause following IVF treatment</a:t>
            </a:r>
            <a:endParaRPr lang="en-CA" dirty="0"/>
          </a:p>
        </p:txBody>
      </p:sp>
      <p:sp>
        <p:nvSpPr>
          <p:cNvPr id="3" name="Content Placeholder 2">
            <a:extLst>
              <a:ext uri="{FF2B5EF4-FFF2-40B4-BE49-F238E27FC236}">
                <a16:creationId xmlns:a16="http://schemas.microsoft.com/office/drawing/2014/main" id="{FDE2CC22-8EA2-2142-70FA-45791EDCF34D}"/>
              </a:ext>
            </a:extLst>
          </p:cNvPr>
          <p:cNvSpPr>
            <a:spLocks noGrp="1"/>
          </p:cNvSpPr>
          <p:nvPr>
            <p:ph idx="1"/>
          </p:nvPr>
        </p:nvSpPr>
        <p:spPr/>
        <p:txBody>
          <a:bodyPr>
            <a:normAutofit/>
          </a:bodyPr>
          <a:lstStyle/>
          <a:p>
            <a:r>
              <a:rPr lang="en-US" dirty="0"/>
              <a:t>The question is frequently raised by women undergoing IVF treatment. Women with fertility problems have a higher background risk of reaching menopause earlier than fertile women. Gonadotropin stimulation does not cause depletion of primordial follicles. Women with a compromised ovarian reserve (indicating ovarian aging) are at risk of becoming menopausal earlier than women with a good ovarian reserve.</a:t>
            </a:r>
          </a:p>
          <a:p>
            <a:r>
              <a:rPr lang="en-US" dirty="0"/>
              <a:t>Reassure women that the procedures involved in the IVF treatment cycle do not put them at a risk of reaching earlier menopause. There is no association between the number of attempts at IVF treatment and the age at menopause.</a:t>
            </a:r>
            <a:endParaRPr lang="en-CA" dirty="0"/>
          </a:p>
        </p:txBody>
      </p:sp>
    </p:spTree>
    <p:extLst>
      <p:ext uri="{BB962C8B-B14F-4D97-AF65-F5344CB8AC3E}">
        <p14:creationId xmlns:p14="http://schemas.microsoft.com/office/powerpoint/2010/main" val="248485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6AE4-2AFE-E937-FF35-797A704AE40C}"/>
              </a:ext>
            </a:extLst>
          </p:cNvPr>
          <p:cNvSpPr>
            <a:spLocks noGrp="1"/>
          </p:cNvSpPr>
          <p:nvPr>
            <p:ph type="title"/>
          </p:nvPr>
        </p:nvSpPr>
        <p:spPr/>
        <p:txBody>
          <a:bodyPr/>
          <a:lstStyle/>
          <a:p>
            <a:r>
              <a:rPr lang="en-US" dirty="0"/>
              <a:t>Endometrial polyp detected during ART treatment</a:t>
            </a:r>
            <a:endParaRPr lang="en-CA" dirty="0"/>
          </a:p>
        </p:txBody>
      </p:sp>
      <p:sp>
        <p:nvSpPr>
          <p:cNvPr id="3" name="Content Placeholder 2">
            <a:extLst>
              <a:ext uri="{FF2B5EF4-FFF2-40B4-BE49-F238E27FC236}">
                <a16:creationId xmlns:a16="http://schemas.microsoft.com/office/drawing/2014/main" id="{DA5F27F5-4013-E6F1-D393-FAB1CDD78BC4}"/>
              </a:ext>
            </a:extLst>
          </p:cNvPr>
          <p:cNvSpPr>
            <a:spLocks noGrp="1"/>
          </p:cNvSpPr>
          <p:nvPr>
            <p:ph idx="1"/>
          </p:nvPr>
        </p:nvSpPr>
        <p:spPr/>
        <p:txBody>
          <a:bodyPr/>
          <a:lstStyle/>
          <a:p>
            <a:r>
              <a:rPr lang="en-US" dirty="0"/>
              <a:t>For polyps identified during COS, the decision on polypectomy will need to be individualized based on polyp size, previous reproductive history and the clinic’s success rates for the frozen embryo program:</a:t>
            </a:r>
            <a:endParaRPr lang="en-CA" dirty="0"/>
          </a:p>
        </p:txBody>
      </p:sp>
    </p:spTree>
    <p:extLst>
      <p:ext uri="{BB962C8B-B14F-4D97-AF65-F5344CB8AC3E}">
        <p14:creationId xmlns:p14="http://schemas.microsoft.com/office/powerpoint/2010/main" val="191496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DD14-A927-B013-C50A-BB6DE73B37D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807B4BE-39D7-47EE-129E-357A43C77012}"/>
              </a:ext>
            </a:extLst>
          </p:cNvPr>
          <p:cNvSpPr>
            <a:spLocks noGrp="1"/>
          </p:cNvSpPr>
          <p:nvPr>
            <p:ph idx="1"/>
          </p:nvPr>
        </p:nvSpPr>
        <p:spPr/>
        <p:txBody>
          <a:bodyPr>
            <a:normAutofit/>
          </a:bodyPr>
          <a:lstStyle/>
          <a:p>
            <a:pPr marL="0" indent="0">
              <a:buNone/>
            </a:pPr>
            <a:r>
              <a:rPr lang="en-US" dirty="0"/>
              <a:t>If the polyp is small (1.5 cm) or if there is a history of implantation failure or recurrent miscarriage, then the option of freezing all embryos, polypectomy, followed by FET 2– 3 months later should be considered.</a:t>
            </a:r>
          </a:p>
          <a:p>
            <a:pPr marL="0" indent="0">
              <a:buNone/>
            </a:pPr>
            <a:r>
              <a:rPr lang="en-US" dirty="0"/>
              <a:t>Polypoid endometrium does not require treatment from the fertility point of view, although a biopsy may be needed to rule out hyperplasia or cancer in older women and women with menstrual disorders.</a:t>
            </a:r>
          </a:p>
          <a:p>
            <a:pPr marL="0" indent="0">
              <a:buNone/>
            </a:pPr>
            <a:r>
              <a:rPr lang="en-US" dirty="0"/>
              <a:t>Polypectomy is best performed under direct hysteroscopic visualization or, if the polyp has a broad base, with a resectoscope.</a:t>
            </a:r>
            <a:endParaRPr lang="en-CA" dirty="0"/>
          </a:p>
        </p:txBody>
      </p:sp>
    </p:spTree>
    <p:extLst>
      <p:ext uri="{BB962C8B-B14F-4D97-AF65-F5344CB8AC3E}">
        <p14:creationId xmlns:p14="http://schemas.microsoft.com/office/powerpoint/2010/main" val="30377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55AD-BE42-D212-4B42-239DCA05F88D}"/>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7E870303-352E-799F-67CB-DF240EE5B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4" y="526473"/>
            <a:ext cx="12336087" cy="6749934"/>
          </a:xfrm>
        </p:spPr>
      </p:pic>
    </p:spTree>
    <p:extLst>
      <p:ext uri="{BB962C8B-B14F-4D97-AF65-F5344CB8AC3E}">
        <p14:creationId xmlns:p14="http://schemas.microsoft.com/office/powerpoint/2010/main" val="379085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20A9-4F30-3C1E-26D7-9BCD4628281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B48326F-DB15-277D-A5DB-9970BEEDA2E2}"/>
              </a:ext>
            </a:extLst>
          </p:cNvPr>
          <p:cNvSpPr>
            <a:spLocks noGrp="1"/>
          </p:cNvSpPr>
          <p:nvPr>
            <p:ph idx="1"/>
          </p:nvPr>
        </p:nvSpPr>
        <p:spPr/>
        <p:txBody>
          <a:bodyPr/>
          <a:lstStyle/>
          <a:p>
            <a:r>
              <a:rPr lang="en-US" dirty="0"/>
              <a:t>. The ultrasound should ideally be performed in follicular phase, preferably soon after the menstrual bleeding stops. If a polyp is suspected, then hysteroscopic examination (with polypectomy if appropriate) should be arranged.</a:t>
            </a:r>
          </a:p>
          <a:p>
            <a:r>
              <a:rPr lang="en-US" dirty="0"/>
              <a:t> Some centers employ routine saline sonography, three-dimensional ultrasound scan or hysteroscopy before IVF treatment to rule out a polyp and other uterine anomalies.</a:t>
            </a:r>
            <a:endParaRPr lang="en-CA" dirty="0"/>
          </a:p>
        </p:txBody>
      </p:sp>
    </p:spTree>
    <p:extLst>
      <p:ext uri="{BB962C8B-B14F-4D97-AF65-F5344CB8AC3E}">
        <p14:creationId xmlns:p14="http://schemas.microsoft.com/office/powerpoint/2010/main" val="185525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3D5E-1AE8-7F4F-42AD-A28C2D142461}"/>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2E87AF71-DE4A-D36B-A78E-2ECBA4E911A6}"/>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161965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9" descr="Ultrasound scan of severe ovarian hyperstimulation syndrome (OHSS)."/>
          <p:cNvPicPr>
            <a:picLocks noChangeAspect="1" noChangeArrowheads="1"/>
          </p:cNvPicPr>
          <p:nvPr/>
        </p:nvPicPr>
        <p:blipFill>
          <a:blip r:embed="rId2" cstate="print"/>
          <a:srcRect/>
          <a:stretch>
            <a:fillRect/>
          </a:stretch>
        </p:blipFill>
        <p:spPr bwMode="auto">
          <a:xfrm>
            <a:off x="1099618" y="2621598"/>
            <a:ext cx="2857500" cy="2438400"/>
          </a:xfrm>
          <a:prstGeom prst="rect">
            <a:avLst/>
          </a:prstGeom>
          <a:noFill/>
          <a:ln w="9525">
            <a:noFill/>
            <a:miter lim="800000"/>
            <a:headEnd/>
            <a:tailEnd/>
          </a:ln>
        </p:spPr>
      </p:pic>
      <p:pic>
        <p:nvPicPr>
          <p:cNvPr id="4104" name="Picture 11" descr="Ultrasound scan showing multiple pregnancy."/>
          <p:cNvPicPr>
            <a:picLocks noChangeAspect="1" noChangeArrowheads="1"/>
          </p:cNvPicPr>
          <p:nvPr/>
        </p:nvPicPr>
        <p:blipFill>
          <a:blip r:embed="rId3" cstate="print"/>
          <a:srcRect/>
          <a:stretch>
            <a:fillRect/>
          </a:stretch>
        </p:blipFill>
        <p:spPr bwMode="auto">
          <a:xfrm>
            <a:off x="9182100" y="3030712"/>
            <a:ext cx="2857500" cy="2505075"/>
          </a:xfrm>
          <a:prstGeom prst="rect">
            <a:avLst/>
          </a:prstGeom>
          <a:noFill/>
          <a:ln w="9525">
            <a:noFill/>
            <a:miter lim="800000"/>
            <a:headEnd/>
            <a:tailEnd/>
          </a:ln>
        </p:spPr>
      </p:pic>
      <p:pic>
        <p:nvPicPr>
          <p:cNvPr id="4108" name="Picture 19" descr="kids"/>
          <p:cNvPicPr>
            <a:picLocks noChangeAspect="1" noChangeArrowheads="1"/>
          </p:cNvPicPr>
          <p:nvPr/>
        </p:nvPicPr>
        <p:blipFill>
          <a:blip r:embed="rId4" cstate="print"/>
          <a:srcRect/>
          <a:stretch>
            <a:fillRect/>
          </a:stretch>
        </p:blipFill>
        <p:spPr bwMode="auto">
          <a:xfrm>
            <a:off x="4572000" y="3962400"/>
            <a:ext cx="3168650" cy="2044700"/>
          </a:xfrm>
          <a:prstGeom prst="rect">
            <a:avLst/>
          </a:prstGeom>
          <a:noFill/>
          <a:ln w="9525">
            <a:noFill/>
            <a:miter lim="800000"/>
            <a:headEnd/>
            <a:tailEnd/>
          </a:ln>
        </p:spPr>
      </p:pic>
    </p:spTree>
    <p:extLst>
      <p:ext uri="{BB962C8B-B14F-4D97-AF65-F5344CB8AC3E}">
        <p14:creationId xmlns:p14="http://schemas.microsoft.com/office/powerpoint/2010/main" val="219304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533400"/>
            <a:ext cx="8686800" cy="838200"/>
          </a:xfrm>
        </p:spPr>
        <p:txBody>
          <a:bodyPr>
            <a:noAutofit/>
          </a:bodyPr>
          <a:lstStyle/>
          <a:p>
            <a:pPr algn="ctr" eaLnBrk="1" hangingPunct="1"/>
            <a:r>
              <a:rPr lang="tr-TR" sz="2800" dirty="0"/>
              <a:t>OHSS </a:t>
            </a:r>
            <a:br>
              <a:rPr lang="en-US" sz="2800" dirty="0"/>
            </a:br>
            <a:r>
              <a:rPr lang="tr-TR" sz="2800" dirty="0"/>
              <a:t>(OVARIAN HYPER</a:t>
            </a:r>
            <a:r>
              <a:rPr lang="en-US" sz="2800" dirty="0"/>
              <a:t> </a:t>
            </a:r>
            <a:r>
              <a:rPr lang="tr-TR" sz="2800" dirty="0"/>
              <a:t>STIMULATION SYNDROME)</a:t>
            </a:r>
            <a:endParaRPr lang="en-US" sz="2800" dirty="0"/>
          </a:p>
        </p:txBody>
      </p:sp>
      <p:sp>
        <p:nvSpPr>
          <p:cNvPr id="8195" name="Rectangle 3"/>
          <p:cNvSpPr>
            <a:spLocks noGrp="1" noChangeArrowheads="1"/>
          </p:cNvSpPr>
          <p:nvPr>
            <p:ph type="body" idx="1"/>
          </p:nvPr>
        </p:nvSpPr>
        <p:spPr>
          <a:xfrm>
            <a:off x="786938" y="1795548"/>
            <a:ext cx="9881062" cy="5062451"/>
          </a:xfrm>
        </p:spPr>
        <p:txBody>
          <a:bodyPr>
            <a:normAutofit fontScale="92500" lnSpcReduction="10000"/>
          </a:bodyPr>
          <a:lstStyle/>
          <a:p>
            <a:pPr algn="ctr" eaLnBrk="1" hangingPunct="1">
              <a:lnSpc>
                <a:spcPct val="90000"/>
              </a:lnSpc>
              <a:buFontTx/>
              <a:buNone/>
            </a:pPr>
            <a:endParaRPr lang="tr-TR" sz="2000" dirty="0"/>
          </a:p>
          <a:p>
            <a:pPr algn="ctr" eaLnBrk="1" hangingPunct="1">
              <a:lnSpc>
                <a:spcPct val="90000"/>
              </a:lnSpc>
              <a:buFontTx/>
              <a:buNone/>
            </a:pPr>
            <a:r>
              <a:rPr lang="tr-TR" sz="2400" b="1" dirty="0"/>
              <a:t>Acute fluid shift out of the intravascular space</a:t>
            </a:r>
          </a:p>
          <a:p>
            <a:pPr eaLnBrk="1" hangingPunct="1">
              <a:lnSpc>
                <a:spcPct val="90000"/>
              </a:lnSpc>
              <a:buFontTx/>
              <a:buNone/>
            </a:pPr>
            <a:endParaRPr lang="tr-TR" sz="2400" b="1" dirty="0"/>
          </a:p>
          <a:p>
            <a:pPr eaLnBrk="1" hangingPunct="1">
              <a:lnSpc>
                <a:spcPct val="90000"/>
              </a:lnSpc>
              <a:buFontTx/>
              <a:buNone/>
            </a:pPr>
            <a:endParaRPr lang="tr-TR" sz="2000" b="1" dirty="0"/>
          </a:p>
          <a:p>
            <a:pPr algn="ctr" eaLnBrk="1" hangingPunct="1">
              <a:lnSpc>
                <a:spcPct val="90000"/>
              </a:lnSpc>
              <a:buFontTx/>
              <a:buNone/>
            </a:pPr>
            <a:endParaRPr lang="tr-TR" sz="2000" b="1" dirty="0"/>
          </a:p>
          <a:p>
            <a:pPr algn="ctr" eaLnBrk="1" hangingPunct="1">
              <a:lnSpc>
                <a:spcPct val="90000"/>
              </a:lnSpc>
              <a:buFontTx/>
              <a:buNone/>
            </a:pPr>
            <a:endParaRPr lang="tr-TR" sz="2000" b="1" dirty="0"/>
          </a:p>
          <a:p>
            <a:pPr algn="ctr" eaLnBrk="1" hangingPunct="1">
              <a:lnSpc>
                <a:spcPct val="90000"/>
              </a:lnSpc>
              <a:buFontTx/>
              <a:buNone/>
            </a:pPr>
            <a:r>
              <a:rPr lang="tr-TR" sz="2400" b="1" dirty="0"/>
              <a:t>Ascites</a:t>
            </a:r>
          </a:p>
          <a:p>
            <a:pPr algn="ctr" eaLnBrk="1" hangingPunct="1">
              <a:lnSpc>
                <a:spcPct val="90000"/>
              </a:lnSpc>
              <a:buFontTx/>
              <a:buNone/>
            </a:pPr>
            <a:r>
              <a:rPr lang="tr-TR" sz="2400" b="1" dirty="0"/>
              <a:t>Hydrothorax</a:t>
            </a:r>
          </a:p>
          <a:p>
            <a:pPr algn="ctr" eaLnBrk="1" hangingPunct="1">
              <a:lnSpc>
                <a:spcPct val="90000"/>
              </a:lnSpc>
              <a:buFontTx/>
              <a:buNone/>
            </a:pPr>
            <a:r>
              <a:rPr lang="tr-TR" sz="2400" b="1" dirty="0"/>
              <a:t>Generalized edema</a:t>
            </a:r>
          </a:p>
          <a:p>
            <a:pPr algn="ctr" eaLnBrk="1" hangingPunct="1">
              <a:lnSpc>
                <a:spcPct val="90000"/>
              </a:lnSpc>
              <a:buFontTx/>
              <a:buNone/>
            </a:pPr>
            <a:r>
              <a:rPr lang="tr-TR" sz="2400" b="1" dirty="0"/>
              <a:t>Major electrolyte imbalance</a:t>
            </a:r>
          </a:p>
          <a:p>
            <a:pPr algn="ctr" eaLnBrk="1" hangingPunct="1">
              <a:lnSpc>
                <a:spcPct val="90000"/>
              </a:lnSpc>
              <a:buFontTx/>
              <a:buNone/>
            </a:pPr>
            <a:r>
              <a:rPr lang="tr-TR" sz="2400" b="1" dirty="0"/>
              <a:t>Reduced renal perfusion</a:t>
            </a:r>
          </a:p>
          <a:p>
            <a:pPr algn="ctr" eaLnBrk="1" hangingPunct="1">
              <a:lnSpc>
                <a:spcPct val="90000"/>
              </a:lnSpc>
              <a:buFontTx/>
              <a:buNone/>
            </a:pPr>
            <a:r>
              <a:rPr lang="tr-TR" sz="2400" b="1" dirty="0"/>
              <a:t>Marked hemoconcentration</a:t>
            </a:r>
          </a:p>
          <a:p>
            <a:pPr algn="ctr" eaLnBrk="1" hangingPunct="1">
              <a:lnSpc>
                <a:spcPct val="90000"/>
              </a:lnSpc>
              <a:buFontTx/>
              <a:buNone/>
            </a:pPr>
            <a:r>
              <a:rPr lang="tr-TR" sz="2400" b="1" dirty="0"/>
              <a:t>Vascular complications</a:t>
            </a:r>
          </a:p>
          <a:p>
            <a:pPr eaLnBrk="1" hangingPunct="1">
              <a:lnSpc>
                <a:spcPct val="90000"/>
              </a:lnSpc>
              <a:buFontTx/>
              <a:buNone/>
            </a:pPr>
            <a:endParaRPr lang="tr-TR" sz="2400" b="1" dirty="0"/>
          </a:p>
          <a:p>
            <a:pPr eaLnBrk="1" hangingPunct="1">
              <a:lnSpc>
                <a:spcPct val="90000"/>
              </a:lnSpc>
              <a:buFontTx/>
              <a:buNone/>
            </a:pPr>
            <a:endParaRPr lang="en-US" sz="2400" dirty="0"/>
          </a:p>
        </p:txBody>
      </p:sp>
      <p:sp>
        <p:nvSpPr>
          <p:cNvPr id="8196" name="AutoShape 6"/>
          <p:cNvSpPr>
            <a:spLocks noChangeArrowheads="1"/>
          </p:cNvSpPr>
          <p:nvPr/>
        </p:nvSpPr>
        <p:spPr bwMode="auto">
          <a:xfrm>
            <a:off x="5808664" y="2524126"/>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normAutofit/>
          </a:bodyPr>
          <a:lstStyle/>
          <a:p>
            <a:pPr algn="ctr"/>
            <a:r>
              <a:rPr lang="en-US" sz="4000" dirty="0">
                <a:latin typeface="Times New Roman" pitchFamily="18" charset="0"/>
                <a:cs typeface="Times New Roman" pitchFamily="18" charset="0"/>
              </a:rPr>
              <a:t>Risk factors of OHSS</a:t>
            </a:r>
          </a:p>
        </p:txBody>
      </p:sp>
      <p:sp>
        <p:nvSpPr>
          <p:cNvPr id="3" name="Content Placeholder 2"/>
          <p:cNvSpPr>
            <a:spLocks noGrp="1"/>
          </p:cNvSpPr>
          <p:nvPr>
            <p:ph idx="1"/>
          </p:nvPr>
        </p:nvSpPr>
        <p:spPr>
          <a:xfrm>
            <a:off x="1981200" y="2179637"/>
            <a:ext cx="8534400" cy="4114800"/>
          </a:xfrm>
        </p:spPr>
        <p:txBody>
          <a:bodyPr>
            <a:normAutofit/>
          </a:bodyPr>
          <a:lstStyle/>
          <a:p>
            <a:r>
              <a:rPr lang="en-US" dirty="0"/>
              <a:t>Young age</a:t>
            </a:r>
          </a:p>
          <a:p>
            <a:r>
              <a:rPr lang="en-US" dirty="0"/>
              <a:t>Low body weight</a:t>
            </a:r>
          </a:p>
          <a:p>
            <a:r>
              <a:rPr lang="en-US" dirty="0"/>
              <a:t>PCOS (50% OHSS – 6% Severe OHSS)</a:t>
            </a:r>
          </a:p>
          <a:p>
            <a:r>
              <a:rPr lang="en-US" dirty="0"/>
              <a:t>High dose of </a:t>
            </a:r>
            <a:r>
              <a:rPr lang="en-US" dirty="0" err="1"/>
              <a:t>gonadotropins</a:t>
            </a:r>
            <a:endParaRPr lang="en-US" dirty="0"/>
          </a:p>
          <a:p>
            <a:r>
              <a:rPr lang="en-US" dirty="0"/>
              <a:t>Previous hyper stimulation</a:t>
            </a:r>
          </a:p>
          <a:p>
            <a:r>
              <a:rPr lang="en-US" dirty="0"/>
              <a:t>Increase of serum estradiol </a:t>
            </a:r>
          </a:p>
          <a:p>
            <a:r>
              <a:rPr lang="en-US" dirty="0"/>
              <a:t>Increase of number of developing ovarian follicles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8800" y="381000"/>
            <a:ext cx="8229600" cy="838200"/>
          </a:xfrm>
        </p:spPr>
        <p:txBody>
          <a:bodyPr>
            <a:normAutofit/>
          </a:bodyPr>
          <a:lstStyle/>
          <a:p>
            <a:pPr eaLnBrk="1" hangingPunct="1">
              <a:defRPr/>
            </a:pPr>
            <a:r>
              <a:rPr lang="en-US" sz="4400" u="sng" dirty="0">
                <a:solidFill>
                  <a:schemeClr val="bg1">
                    <a:lumMod val="85000"/>
                  </a:schemeClr>
                </a:solidFill>
              </a:rPr>
              <a:t>Ovarian stimulation drugs</a:t>
            </a:r>
            <a:r>
              <a:rPr lang="en-US" sz="4400" dirty="0">
                <a:solidFill>
                  <a:schemeClr val="bg1">
                    <a:lumMod val="85000"/>
                  </a:schemeClr>
                </a:solidFill>
              </a:rPr>
              <a:t>:</a:t>
            </a:r>
          </a:p>
        </p:txBody>
      </p:sp>
      <p:sp>
        <p:nvSpPr>
          <p:cNvPr id="55299" name="Rectangle 3"/>
          <p:cNvSpPr>
            <a:spLocks noGrp="1" noChangeArrowheads="1"/>
          </p:cNvSpPr>
          <p:nvPr>
            <p:ph type="body" idx="1"/>
          </p:nvPr>
        </p:nvSpPr>
        <p:spPr>
          <a:xfrm>
            <a:off x="1905000" y="2133600"/>
            <a:ext cx="8229600" cy="4114800"/>
          </a:xfrm>
        </p:spPr>
        <p:txBody>
          <a:bodyPr>
            <a:normAutofit/>
          </a:bodyPr>
          <a:lstStyle/>
          <a:p>
            <a:pPr algn="l" eaLnBrk="1" hangingPunct="1">
              <a:lnSpc>
                <a:spcPct val="90000"/>
              </a:lnSpc>
              <a:buFont typeface="Wingdings" pitchFamily="2" charset="2"/>
              <a:buNone/>
              <a:defRPr/>
            </a:pPr>
            <a:r>
              <a:rPr lang="en-US" dirty="0">
                <a:solidFill>
                  <a:srgbClr val="FFFF00"/>
                </a:solidFill>
              </a:rPr>
              <a:t> </a:t>
            </a:r>
            <a:r>
              <a:rPr lang="en-US" dirty="0">
                <a:solidFill>
                  <a:srgbClr val="FF0000"/>
                </a:solidFill>
              </a:rPr>
              <a:t>HMG: </a:t>
            </a:r>
            <a:r>
              <a:rPr lang="en-US" dirty="0"/>
              <a:t>OHSS is reported in up to 23% of cases (FSH+LH).</a:t>
            </a:r>
          </a:p>
          <a:p>
            <a:pPr algn="l" eaLnBrk="1" hangingPunct="1">
              <a:lnSpc>
                <a:spcPct val="90000"/>
              </a:lnSpc>
              <a:buFont typeface="Wingdings" pitchFamily="2" charset="2"/>
              <a:buNone/>
              <a:defRPr/>
            </a:pPr>
            <a:r>
              <a:rPr lang="en-US" dirty="0"/>
              <a:t>    </a:t>
            </a:r>
          </a:p>
          <a:p>
            <a:pPr algn="l" eaLnBrk="1" hangingPunct="1">
              <a:lnSpc>
                <a:spcPct val="90000"/>
              </a:lnSpc>
              <a:buFont typeface="Wingdings" pitchFamily="2" charset="2"/>
              <a:buNone/>
              <a:defRPr/>
            </a:pPr>
            <a:r>
              <a:rPr lang="en-US" dirty="0">
                <a:solidFill>
                  <a:srgbClr val="FFFF00"/>
                </a:solidFill>
              </a:rPr>
              <a:t> </a:t>
            </a:r>
            <a:r>
              <a:rPr lang="en-US" dirty="0">
                <a:solidFill>
                  <a:srgbClr val="FF0000"/>
                </a:solidFill>
              </a:rPr>
              <a:t>Pure FSH: </a:t>
            </a:r>
            <a:r>
              <a:rPr lang="en-US" dirty="0"/>
              <a:t>OHSS is reported to be lower in these cases.</a:t>
            </a:r>
          </a:p>
          <a:p>
            <a:pPr algn="l" eaLnBrk="1" hangingPunct="1">
              <a:lnSpc>
                <a:spcPct val="90000"/>
              </a:lnSpc>
              <a:buFont typeface="Wingdings" pitchFamily="2" charset="2"/>
              <a:buNone/>
              <a:defRPr/>
            </a:pPr>
            <a:r>
              <a:rPr lang="en-US" dirty="0"/>
              <a:t>    </a:t>
            </a:r>
          </a:p>
          <a:p>
            <a:pPr algn="l" eaLnBrk="1" hangingPunct="1">
              <a:lnSpc>
                <a:spcPct val="90000"/>
              </a:lnSpc>
              <a:buFont typeface="Wingdings" pitchFamily="2" charset="2"/>
              <a:buNone/>
              <a:defRPr/>
            </a:pPr>
            <a:r>
              <a:rPr lang="en-US" dirty="0">
                <a:solidFill>
                  <a:srgbClr val="FFFF00"/>
                </a:solidFill>
              </a:rPr>
              <a:t> </a:t>
            </a:r>
            <a:r>
              <a:rPr lang="en-US" dirty="0" err="1">
                <a:solidFill>
                  <a:srgbClr val="FF0000"/>
                </a:solidFill>
              </a:rPr>
              <a:t>Clomid</a:t>
            </a:r>
            <a:r>
              <a:rPr lang="en-US" dirty="0">
                <a:solidFill>
                  <a:srgbClr val="FF0000"/>
                </a:solidFill>
              </a:rPr>
              <a:t>: </a:t>
            </a:r>
            <a:r>
              <a:rPr lang="en-US" dirty="0"/>
              <a:t>mild degree occur in 13.5%. the incidence is increased when  combined  with </a:t>
            </a:r>
            <a:r>
              <a:rPr lang="en-US" dirty="0" err="1"/>
              <a:t>hMG</a:t>
            </a:r>
            <a:r>
              <a:rPr lang="en-US" dirty="0"/>
              <a:t>.</a:t>
            </a:r>
          </a:p>
          <a:p>
            <a:pPr eaLnBrk="1" hangingPunct="1">
              <a:lnSpc>
                <a:spcPct val="90000"/>
              </a:lnSpc>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defRPr/>
            </a:pPr>
            <a:r>
              <a:rPr lang="en-US" sz="4000" u="sng" dirty="0"/>
              <a:t>Recent classification of OHSS</a:t>
            </a:r>
            <a:r>
              <a:rPr lang="en-US" sz="4000" dirty="0"/>
              <a:t> (</a:t>
            </a:r>
            <a:r>
              <a:rPr lang="en-US" sz="4000" dirty="0">
                <a:solidFill>
                  <a:srgbClr val="00FFFF"/>
                </a:solidFill>
              </a:rPr>
              <a:t>Jenkins&amp;Mathur,1998</a:t>
            </a:r>
            <a:r>
              <a:rPr lang="en-US" sz="4000" dirty="0"/>
              <a:t>) </a:t>
            </a:r>
          </a:p>
        </p:txBody>
      </p:sp>
      <p:sp>
        <p:nvSpPr>
          <p:cNvPr id="89091" name="Rectangle 3"/>
          <p:cNvSpPr>
            <a:spLocks noGrp="1" noChangeArrowheads="1"/>
          </p:cNvSpPr>
          <p:nvPr>
            <p:ph type="body" sz="half" idx="1"/>
          </p:nvPr>
        </p:nvSpPr>
        <p:spPr/>
        <p:txBody>
          <a:bodyPr/>
          <a:lstStyle/>
          <a:p>
            <a:pPr algn="l" eaLnBrk="1" hangingPunct="1">
              <a:buFont typeface="Wingdings" pitchFamily="2" charset="2"/>
              <a:buNone/>
              <a:defRPr/>
            </a:pPr>
            <a:r>
              <a:rPr lang="en-US" b="1" dirty="0">
                <a:solidFill>
                  <a:srgbClr val="FF0000"/>
                </a:solidFill>
                <a:latin typeface="Arial Black" pitchFamily="34" charset="0"/>
              </a:rPr>
              <a:t>1)Mild.</a:t>
            </a:r>
            <a:r>
              <a:rPr lang="en-US" sz="2800" b="1" dirty="0">
                <a:solidFill>
                  <a:srgbClr val="FF0000"/>
                </a:solidFill>
              </a:rPr>
              <a:t> </a:t>
            </a:r>
          </a:p>
          <a:p>
            <a:pPr algn="l" eaLnBrk="1" hangingPunct="1">
              <a:buFont typeface="Wingdings" pitchFamily="2" charset="2"/>
              <a:buNone/>
              <a:defRPr/>
            </a:pPr>
            <a:endParaRPr lang="en-US" sz="2800" b="1" dirty="0">
              <a:solidFill>
                <a:srgbClr val="00FF00"/>
              </a:solidFill>
            </a:endParaRPr>
          </a:p>
          <a:p>
            <a:pPr algn="l" eaLnBrk="1" hangingPunct="1">
              <a:buFont typeface="Wingdings" pitchFamily="2" charset="2"/>
              <a:buNone/>
              <a:defRPr/>
            </a:pPr>
            <a:r>
              <a:rPr lang="en-US" b="1" dirty="0">
                <a:solidFill>
                  <a:srgbClr val="FF0000"/>
                </a:solidFill>
                <a:latin typeface="Arial Black" pitchFamily="34" charset="0"/>
              </a:rPr>
              <a:t>2)Moderate.</a:t>
            </a:r>
            <a:r>
              <a:rPr lang="en-US" sz="2800" b="1" dirty="0">
                <a:solidFill>
                  <a:srgbClr val="FF0000"/>
                </a:solidFill>
              </a:rPr>
              <a:t> </a:t>
            </a:r>
          </a:p>
          <a:p>
            <a:pPr algn="l" eaLnBrk="1" hangingPunct="1">
              <a:buFont typeface="Wingdings" pitchFamily="2" charset="2"/>
              <a:buNone/>
              <a:defRPr/>
            </a:pPr>
            <a:endParaRPr lang="en-US" sz="2800" b="1" dirty="0">
              <a:solidFill>
                <a:srgbClr val="00FF00"/>
              </a:solidFill>
            </a:endParaRPr>
          </a:p>
          <a:p>
            <a:pPr algn="l" eaLnBrk="1" hangingPunct="1">
              <a:buFont typeface="Wingdings" pitchFamily="2" charset="2"/>
              <a:buNone/>
              <a:defRPr/>
            </a:pPr>
            <a:r>
              <a:rPr lang="en-US" b="1" dirty="0">
                <a:solidFill>
                  <a:srgbClr val="FF0000"/>
                </a:solidFill>
                <a:latin typeface="Arial Black" pitchFamily="34" charset="0"/>
              </a:rPr>
              <a:t>3)Severe</a:t>
            </a:r>
            <a:r>
              <a:rPr lang="en-US" b="1" dirty="0">
                <a:solidFill>
                  <a:srgbClr val="00FF00"/>
                </a:solidFill>
                <a:latin typeface="Arial Black" pitchFamily="34" charset="0"/>
              </a:rPr>
              <a:t>.</a:t>
            </a:r>
          </a:p>
          <a:p>
            <a:pPr algn="l" eaLnBrk="1" hangingPunct="1">
              <a:buFont typeface="Wingdings" pitchFamily="2" charset="2"/>
              <a:buNone/>
              <a:defRPr/>
            </a:pPr>
            <a:endParaRPr lang="en-US" sz="2800" b="1" dirty="0">
              <a:solidFill>
                <a:srgbClr val="00FF00"/>
              </a:solidFill>
            </a:endParaRPr>
          </a:p>
          <a:p>
            <a:pPr algn="l" eaLnBrk="1" hangingPunct="1">
              <a:buFont typeface="Wingdings" pitchFamily="2" charset="2"/>
              <a:buNone/>
              <a:defRPr/>
            </a:pPr>
            <a:r>
              <a:rPr lang="en-US" b="1" dirty="0">
                <a:solidFill>
                  <a:srgbClr val="FF0000"/>
                </a:solidFill>
                <a:latin typeface="Arial Black" pitchFamily="34" charset="0"/>
              </a:rPr>
              <a:t>4)Critical.</a:t>
            </a:r>
          </a:p>
        </p:txBody>
      </p:sp>
      <p:sp>
        <p:nvSpPr>
          <p:cNvPr id="3" name="Online Image Placeholder 2">
            <a:extLst>
              <a:ext uri="{FF2B5EF4-FFF2-40B4-BE49-F238E27FC236}">
                <a16:creationId xmlns:a16="http://schemas.microsoft.com/office/drawing/2014/main" id="{54FA5D58-1BDE-FE93-4DCE-5D2F84D5BD02}"/>
              </a:ext>
            </a:extLst>
          </p:cNvPr>
          <p:cNvSpPr>
            <a:spLocks noGrp="1"/>
          </p:cNvSpPr>
          <p:nvPr>
            <p:ph type="clipArt" sz="half" idx="2"/>
          </p:nvPr>
        </p:nvSpPr>
        <p:spPr/>
        <p:txBody>
          <a:bodyPr/>
          <a:lstStyle/>
          <a:p>
            <a:endParaRPr lang="en-CA"/>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8516"/>
            <a:ext cx="8229600" cy="1208116"/>
          </a:xfrm>
        </p:spPr>
        <p:txBody>
          <a:bodyPr>
            <a:normAutofit/>
          </a:bodyPr>
          <a:lstStyle/>
          <a:p>
            <a:pPr algn="ctr"/>
            <a:r>
              <a:rPr lang="en-US" sz="4000" dirty="0">
                <a:latin typeface="Times New Roman" pitchFamily="18" charset="0"/>
                <a:cs typeface="Times New Roman" pitchFamily="18" charset="0"/>
              </a:rPr>
              <a:t>Mild OHSS </a:t>
            </a:r>
          </a:p>
        </p:txBody>
      </p:sp>
      <p:sp>
        <p:nvSpPr>
          <p:cNvPr id="3" name="Content Placeholder 2"/>
          <p:cNvSpPr>
            <a:spLocks noGrp="1"/>
          </p:cNvSpPr>
          <p:nvPr>
            <p:ph idx="1"/>
          </p:nvPr>
        </p:nvSpPr>
        <p:spPr>
          <a:xfrm>
            <a:off x="1385455" y="2421774"/>
            <a:ext cx="8977745" cy="3979025"/>
          </a:xfrm>
        </p:spPr>
        <p:txBody>
          <a:bodyPr>
            <a:normAutofit/>
          </a:bodyPr>
          <a:lstStyle/>
          <a:p>
            <a:pPr>
              <a:buNone/>
            </a:pPr>
            <a:r>
              <a:rPr lang="en-US" dirty="0"/>
              <a:t>            One third of Super Ovulation Cycle</a:t>
            </a:r>
          </a:p>
          <a:p>
            <a:r>
              <a:rPr lang="en-US" dirty="0"/>
              <a:t>Ovarian Enlargement </a:t>
            </a:r>
          </a:p>
          <a:p>
            <a:r>
              <a:rPr lang="en-US" dirty="0"/>
              <a:t>Lower Abdominal Discomfort</a:t>
            </a:r>
          </a:p>
          <a:p>
            <a:r>
              <a:rPr lang="en-US" dirty="0"/>
              <a:t>Mild Nausea and Vomiting</a:t>
            </a:r>
          </a:p>
          <a:p>
            <a:r>
              <a:rPr lang="en-US" dirty="0"/>
              <a:t>Diarrhea</a:t>
            </a:r>
          </a:p>
          <a:p>
            <a:r>
              <a:rPr lang="en-US" dirty="0"/>
              <a:t>Abdominal Distension</a:t>
            </a:r>
          </a:p>
          <a:p>
            <a:endParaRPr lang="en-US" sz="2400" dirty="0"/>
          </a:p>
          <a:p>
            <a:pPr>
              <a:buNone/>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762000"/>
          </a:xfrm>
        </p:spPr>
        <p:txBody>
          <a:bodyPr>
            <a:normAutofit/>
          </a:bodyPr>
          <a:lstStyle/>
          <a:p>
            <a:pPr algn="ctr"/>
            <a:r>
              <a:rPr lang="en-US" sz="4000" dirty="0">
                <a:latin typeface="Times New Roman" pitchFamily="18" charset="0"/>
                <a:cs typeface="Times New Roman" pitchFamily="18" charset="0"/>
              </a:rPr>
              <a:t>Serious OHSS</a:t>
            </a:r>
          </a:p>
        </p:txBody>
      </p:sp>
      <p:sp>
        <p:nvSpPr>
          <p:cNvPr id="3" name="Content Placeholder 2"/>
          <p:cNvSpPr>
            <a:spLocks noGrp="1"/>
          </p:cNvSpPr>
          <p:nvPr>
            <p:ph idx="1"/>
          </p:nvPr>
        </p:nvSpPr>
        <p:spPr>
          <a:xfrm>
            <a:off x="1413164" y="2427316"/>
            <a:ext cx="8569036" cy="4125884"/>
          </a:xfrm>
        </p:spPr>
        <p:txBody>
          <a:bodyPr>
            <a:normAutofit/>
          </a:bodyPr>
          <a:lstStyle/>
          <a:p>
            <a:pPr>
              <a:buNone/>
            </a:pPr>
            <a:r>
              <a:rPr lang="en-US" sz="2000" dirty="0"/>
              <a:t>Severe 1%</a:t>
            </a:r>
          </a:p>
          <a:p>
            <a:r>
              <a:rPr lang="en-US" sz="2000" dirty="0"/>
              <a:t>Severe pain </a:t>
            </a:r>
          </a:p>
          <a:p>
            <a:r>
              <a:rPr lang="en-US" sz="2000" dirty="0"/>
              <a:t>Rapid weight  gain</a:t>
            </a:r>
          </a:p>
          <a:p>
            <a:r>
              <a:rPr lang="en-US" sz="2000" dirty="0"/>
              <a:t>Tens ascites</a:t>
            </a:r>
          </a:p>
          <a:p>
            <a:r>
              <a:rPr lang="en-US" sz="2000" dirty="0"/>
              <a:t>Hemodynamic instability</a:t>
            </a:r>
          </a:p>
          <a:p>
            <a:r>
              <a:rPr lang="en-US" sz="2000" dirty="0"/>
              <a:t>Respiratory difficultly</a:t>
            </a:r>
          </a:p>
          <a:p>
            <a:r>
              <a:rPr lang="en-US" sz="2000" dirty="0"/>
              <a:t>Progressive oliguria</a:t>
            </a:r>
          </a:p>
          <a:p>
            <a:r>
              <a:rPr lang="en-US" sz="2000" dirty="0"/>
              <a:t>Laboratory abnormalities</a:t>
            </a:r>
          </a:p>
          <a:p>
            <a:r>
              <a:rPr lang="en-US" sz="2000" dirty="0"/>
              <a:t>Hypotension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09600"/>
          </a:xfrm>
        </p:spPr>
        <p:txBody>
          <a:bodyPr>
            <a:normAutofit fontScale="90000"/>
          </a:bodyPr>
          <a:lstStyle/>
          <a:p>
            <a:pPr algn="ctr"/>
            <a:r>
              <a:rPr lang="en-US" dirty="0">
                <a:latin typeface="Times New Roman" pitchFamily="18" charset="0"/>
                <a:cs typeface="Times New Roman" pitchFamily="18" charset="0"/>
              </a:rPr>
              <a:t>Life-threatening Complication of OHSS</a:t>
            </a:r>
          </a:p>
        </p:txBody>
      </p:sp>
      <p:sp>
        <p:nvSpPr>
          <p:cNvPr id="3" name="Content Placeholder 2"/>
          <p:cNvSpPr>
            <a:spLocks noGrp="1"/>
          </p:cNvSpPr>
          <p:nvPr>
            <p:ph idx="1"/>
          </p:nvPr>
        </p:nvSpPr>
        <p:spPr>
          <a:xfrm>
            <a:off x="1141615" y="2484439"/>
            <a:ext cx="9069185" cy="3810000"/>
          </a:xfrm>
        </p:spPr>
        <p:txBody>
          <a:bodyPr/>
          <a:lstStyle/>
          <a:p>
            <a:r>
              <a:rPr lang="en-US" dirty="0"/>
              <a:t>Renal failure</a:t>
            </a:r>
          </a:p>
          <a:p>
            <a:r>
              <a:rPr lang="en-US" dirty="0"/>
              <a:t>ARDS</a:t>
            </a:r>
          </a:p>
          <a:p>
            <a:r>
              <a:rPr lang="en-US" dirty="0"/>
              <a:t>Ovarian rupture</a:t>
            </a:r>
          </a:p>
          <a:p>
            <a:r>
              <a:rPr lang="en-US" dirty="0" err="1"/>
              <a:t>Thromboemboly</a:t>
            </a:r>
            <a:endParaRPr lang="en-US" dirty="0"/>
          </a:p>
          <a:p>
            <a:endParaRPr lang="en-US" dirty="0"/>
          </a:p>
          <a:p>
            <a:pPr algn="ctr">
              <a:buNone/>
            </a:pPr>
            <a:r>
              <a:rPr lang="en-US" dirty="0"/>
              <a:t>      </a:t>
            </a:r>
          </a:p>
          <a:p>
            <a:pPr algn="ctr">
              <a:buNone/>
            </a:pPr>
            <a:r>
              <a:rPr lang="en-US" dirty="0"/>
              <a:t>  </a:t>
            </a:r>
            <a:endParaRPr lang="en-US"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A870-9ABC-598B-BBEE-34336C30A840}"/>
              </a:ext>
            </a:extLst>
          </p:cNvPr>
          <p:cNvSpPr>
            <a:spLocks noGrp="1"/>
          </p:cNvSpPr>
          <p:nvPr>
            <p:ph type="title"/>
          </p:nvPr>
        </p:nvSpPr>
        <p:spPr/>
        <p:txBody>
          <a:bodyPr/>
          <a:lstStyle/>
          <a:p>
            <a:r>
              <a:rPr lang="en-CA" dirty="0"/>
              <a:t>Maternal Adverse Effects</a:t>
            </a:r>
          </a:p>
        </p:txBody>
      </p:sp>
      <p:sp>
        <p:nvSpPr>
          <p:cNvPr id="4" name="Text Placeholder 3">
            <a:extLst>
              <a:ext uri="{FF2B5EF4-FFF2-40B4-BE49-F238E27FC236}">
                <a16:creationId xmlns:a16="http://schemas.microsoft.com/office/drawing/2014/main" id="{D70D3F8E-C2A4-9210-2A93-3488E7B43FFE}"/>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72737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533400"/>
            <a:ext cx="8229600" cy="762000"/>
          </a:xfrm>
        </p:spPr>
        <p:txBody>
          <a:bodyPr>
            <a:normAutofit/>
          </a:bodyPr>
          <a:lstStyle/>
          <a:p>
            <a:pPr algn="ctr" eaLnBrk="1" hangingPunct="1">
              <a:defRPr/>
            </a:pPr>
            <a:r>
              <a:rPr lang="en-US" sz="4000" dirty="0">
                <a:solidFill>
                  <a:schemeClr val="tx2">
                    <a:lumMod val="90000"/>
                  </a:schemeClr>
                </a:solidFill>
                <a:highlight>
                  <a:srgbClr val="C0C0C0"/>
                </a:highlight>
              </a:rPr>
              <a:t>Complications of OHSS:</a:t>
            </a:r>
          </a:p>
        </p:txBody>
      </p:sp>
      <p:sp>
        <p:nvSpPr>
          <p:cNvPr id="64515" name="Rectangle 3"/>
          <p:cNvSpPr>
            <a:spLocks noGrp="1" noChangeArrowheads="1"/>
          </p:cNvSpPr>
          <p:nvPr>
            <p:ph type="body" idx="1"/>
          </p:nvPr>
        </p:nvSpPr>
        <p:spPr>
          <a:xfrm>
            <a:off x="1981200" y="1600201"/>
            <a:ext cx="8229600" cy="4770437"/>
          </a:xfrm>
        </p:spPr>
        <p:txBody>
          <a:bodyPr/>
          <a:lstStyle/>
          <a:p>
            <a:pPr algn="l" eaLnBrk="1" hangingPunct="1">
              <a:buFont typeface="Wingdings" pitchFamily="2" charset="2"/>
              <a:buNone/>
              <a:defRPr/>
            </a:pPr>
            <a:r>
              <a:rPr lang="en-US" dirty="0"/>
              <a:t>Miscarriage         30-50%</a:t>
            </a:r>
          </a:p>
          <a:p>
            <a:pPr algn="l" eaLnBrk="1" hangingPunct="1">
              <a:buFont typeface="Wingdings" pitchFamily="2" charset="2"/>
              <a:buNone/>
              <a:defRPr/>
            </a:pPr>
            <a:endParaRPr lang="en-US" u="sng" dirty="0"/>
          </a:p>
          <a:p>
            <a:pPr algn="l" eaLnBrk="1" hangingPunct="1">
              <a:buFont typeface="Wingdings" pitchFamily="2" charset="2"/>
              <a:buNone/>
              <a:defRPr/>
            </a:pPr>
            <a:r>
              <a:rPr lang="en-US" u="sng" dirty="0"/>
              <a:t>Congenital malformation</a:t>
            </a:r>
            <a:r>
              <a:rPr lang="en-US" dirty="0"/>
              <a:t>:</a:t>
            </a:r>
            <a:r>
              <a:rPr lang="en-US" b="1" dirty="0"/>
              <a:t> </a:t>
            </a:r>
            <a:r>
              <a:rPr lang="en-US" dirty="0"/>
              <a:t>Increased incidence due to abnormal steroid levels &amp; drugs</a:t>
            </a:r>
            <a:endParaRPr lang="en-US" b="1" dirty="0"/>
          </a:p>
          <a:p>
            <a:pPr algn="l" eaLnBrk="1" hangingPunct="1">
              <a:buFont typeface="Wingdings" pitchFamily="2" charset="2"/>
              <a:buNone/>
              <a:defRPr/>
            </a:pPr>
            <a:endParaRPr lang="en-US" u="sng" dirty="0"/>
          </a:p>
          <a:p>
            <a:pPr algn="l" eaLnBrk="1" hangingPunct="1">
              <a:buFont typeface="Wingdings" pitchFamily="2" charset="2"/>
              <a:buNone/>
              <a:defRPr/>
            </a:pPr>
            <a:r>
              <a:rPr lang="en-US" u="sng" dirty="0"/>
              <a:t>Ovarian cancer</a:t>
            </a:r>
            <a:r>
              <a:rPr lang="en-US" dirty="0"/>
              <a:t>: The relation was suggested by some authors but with no general    acceptanc</a:t>
            </a:r>
            <a:r>
              <a:rPr lang="en-US" dirty="0">
                <a:solidFill>
                  <a:schemeClr val="tx2">
                    <a:lumMod val="90000"/>
                  </a:schemeClr>
                </a:solidFill>
              </a:rPr>
              <a: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438400" y="457200"/>
            <a:ext cx="7772400" cy="1676400"/>
          </a:xfrm>
        </p:spPr>
        <p:txBody>
          <a:bodyPr/>
          <a:lstStyle/>
          <a:p>
            <a:pPr>
              <a:spcBef>
                <a:spcPct val="50000"/>
              </a:spcBef>
              <a:buClrTx/>
              <a:buSzTx/>
              <a:buFontTx/>
              <a:buNone/>
            </a:pPr>
            <a:endParaRPr lang="en-US">
              <a:cs typeface="Times New Roman" pitchFamily="18" charset="0"/>
            </a:endParaRPr>
          </a:p>
          <a:p>
            <a:pPr>
              <a:spcBef>
                <a:spcPct val="50000"/>
              </a:spcBef>
              <a:buClrTx/>
              <a:buSzTx/>
              <a:buFontTx/>
              <a:buChar char="•"/>
            </a:pPr>
            <a:endParaRPr lang="en-US">
              <a:cs typeface="Times New Roman" pitchFamily="18" charset="0"/>
            </a:endParaRPr>
          </a:p>
        </p:txBody>
      </p:sp>
      <p:sp>
        <p:nvSpPr>
          <p:cNvPr id="44036" name="Rectangle 4"/>
          <p:cNvSpPr>
            <a:spLocks noChangeArrowheads="1"/>
          </p:cNvSpPr>
          <p:nvPr/>
        </p:nvSpPr>
        <p:spPr bwMode="auto">
          <a:xfrm>
            <a:off x="991985" y="1629295"/>
            <a:ext cx="5418340" cy="3511031"/>
          </a:xfrm>
          <a:prstGeom prst="rect">
            <a:avLst/>
          </a:prstGeom>
          <a:noFill/>
          <a:ln w="9525">
            <a:noFill/>
            <a:miter lim="800000"/>
            <a:headEnd/>
            <a:tailEnd/>
          </a:ln>
          <a:effectLst/>
        </p:spPr>
        <p:txBody>
          <a:bodyPr/>
          <a:lstStyle/>
          <a:p>
            <a:pPr marL="342900" indent="-342900">
              <a:spcBef>
                <a:spcPct val="20000"/>
              </a:spcBef>
              <a:buClr>
                <a:schemeClr val="folHlink"/>
              </a:buClr>
              <a:buSzPct val="90000"/>
            </a:pPr>
            <a:r>
              <a:rPr lang="en-US" sz="2800" dirty="0">
                <a:solidFill>
                  <a:srgbClr val="F1F610"/>
                </a:solidFill>
                <a:latin typeface="Times New Roman" pitchFamily="18" charset="0"/>
              </a:rPr>
              <a:t>    EARLY OHSS</a:t>
            </a:r>
          </a:p>
          <a:p>
            <a:pPr marL="342900" indent="-342900">
              <a:spcBef>
                <a:spcPct val="20000"/>
              </a:spcBef>
              <a:buClr>
                <a:schemeClr val="folHlink"/>
              </a:buClr>
              <a:buSzPct val="90000"/>
              <a:buFontTx/>
              <a:buChar char="•"/>
            </a:pPr>
            <a:r>
              <a:rPr lang="en-US" sz="2800" dirty="0">
                <a:latin typeface="Times New Roman" pitchFamily="18" charset="0"/>
              </a:rPr>
              <a:t>Onset &lt; 9days of oocyte retrieval</a:t>
            </a:r>
          </a:p>
          <a:p>
            <a:pPr marL="342900" indent="-342900">
              <a:spcBef>
                <a:spcPct val="20000"/>
              </a:spcBef>
              <a:buClr>
                <a:schemeClr val="folHlink"/>
              </a:buClr>
              <a:buSzPct val="90000"/>
              <a:buFontTx/>
              <a:buChar char="•"/>
            </a:pPr>
            <a:r>
              <a:rPr lang="en-US" sz="2800" dirty="0">
                <a:latin typeface="Times New Roman" pitchFamily="18" charset="0"/>
              </a:rPr>
              <a:t>High S. estradiol</a:t>
            </a:r>
          </a:p>
          <a:p>
            <a:pPr marL="342900" indent="-342900">
              <a:spcBef>
                <a:spcPct val="20000"/>
              </a:spcBef>
              <a:buClr>
                <a:schemeClr val="folHlink"/>
              </a:buClr>
              <a:buSzPct val="90000"/>
              <a:buFontTx/>
              <a:buChar char="•"/>
            </a:pPr>
            <a:r>
              <a:rPr lang="en-US" sz="2800" dirty="0">
                <a:latin typeface="Times New Roman" pitchFamily="18" charset="0"/>
              </a:rPr>
              <a:t>High follicle numbers</a:t>
            </a:r>
          </a:p>
          <a:p>
            <a:pPr marL="342900" indent="-342900">
              <a:spcBef>
                <a:spcPct val="20000"/>
              </a:spcBef>
              <a:buClr>
                <a:schemeClr val="folHlink"/>
              </a:buClr>
              <a:buSzPct val="90000"/>
              <a:buFontTx/>
              <a:buChar char="•"/>
            </a:pPr>
            <a:r>
              <a:rPr lang="en-US" sz="2800" dirty="0">
                <a:latin typeface="Times New Roman" pitchFamily="18" charset="0"/>
              </a:rPr>
              <a:t>Possibly due to exogenous hCG to trigger ovulation</a:t>
            </a:r>
          </a:p>
        </p:txBody>
      </p:sp>
      <p:sp>
        <p:nvSpPr>
          <p:cNvPr id="44037" name="Rectangle 5"/>
          <p:cNvSpPr>
            <a:spLocks noChangeArrowheads="1"/>
          </p:cNvSpPr>
          <p:nvPr/>
        </p:nvSpPr>
        <p:spPr bwMode="auto">
          <a:xfrm>
            <a:off x="6553201" y="1629295"/>
            <a:ext cx="3814763" cy="3434831"/>
          </a:xfrm>
          <a:prstGeom prst="rect">
            <a:avLst/>
          </a:prstGeom>
          <a:noFill/>
          <a:ln w="9525">
            <a:noFill/>
            <a:miter lim="800000"/>
            <a:headEnd/>
            <a:tailEnd/>
          </a:ln>
          <a:effectLst/>
        </p:spPr>
        <p:txBody>
          <a:bodyPr/>
          <a:lstStyle/>
          <a:p>
            <a:pPr marL="342900" indent="-342900">
              <a:spcBef>
                <a:spcPct val="20000"/>
              </a:spcBef>
              <a:buClr>
                <a:schemeClr val="folHlink"/>
              </a:buClr>
              <a:buSzPct val="90000"/>
            </a:pPr>
            <a:r>
              <a:rPr lang="en-US" sz="2800" dirty="0">
                <a:solidFill>
                  <a:srgbClr val="F1F610"/>
                </a:solidFill>
                <a:latin typeface="Times New Roman" pitchFamily="18" charset="0"/>
              </a:rPr>
              <a:t>    LATE OHSS</a:t>
            </a:r>
          </a:p>
          <a:p>
            <a:pPr marL="342900" indent="-342900">
              <a:spcBef>
                <a:spcPct val="20000"/>
              </a:spcBef>
              <a:buClr>
                <a:schemeClr val="folHlink"/>
              </a:buClr>
              <a:buSzPct val="90000"/>
              <a:buFontTx/>
              <a:buChar char="•"/>
            </a:pPr>
            <a:r>
              <a:rPr lang="en-US" sz="2800" dirty="0">
                <a:latin typeface="Times New Roman" pitchFamily="18" charset="0"/>
              </a:rPr>
              <a:t>onset &gt; 9days of oocyte retrieval</a:t>
            </a:r>
          </a:p>
          <a:p>
            <a:pPr marL="342900" indent="-342900">
              <a:spcBef>
                <a:spcPct val="20000"/>
              </a:spcBef>
              <a:buClr>
                <a:schemeClr val="folHlink"/>
              </a:buClr>
              <a:buSzPct val="90000"/>
              <a:buFontTx/>
              <a:buChar char="•"/>
            </a:pPr>
            <a:r>
              <a:rPr lang="en-US" sz="2800" dirty="0">
                <a:latin typeface="Times New Roman" pitchFamily="18" charset="0"/>
              </a:rPr>
              <a:t>Association with multiple gestation</a:t>
            </a:r>
          </a:p>
          <a:p>
            <a:pPr marL="342900" indent="-342900">
              <a:spcBef>
                <a:spcPct val="20000"/>
              </a:spcBef>
              <a:buClr>
                <a:schemeClr val="folHlink"/>
              </a:buClr>
              <a:buSzPct val="90000"/>
              <a:buFontTx/>
              <a:buChar char="•"/>
            </a:pPr>
            <a:r>
              <a:rPr lang="en-US" sz="2800" dirty="0">
                <a:latin typeface="Times New Roman" pitchFamily="18" charset="0"/>
              </a:rPr>
              <a:t>Possibly due to endogenous hCG when pregnancy ensues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EA07-022A-F753-E474-7F3865664671}"/>
              </a:ext>
            </a:extLst>
          </p:cNvPr>
          <p:cNvSpPr>
            <a:spLocks noGrp="1"/>
          </p:cNvSpPr>
          <p:nvPr>
            <p:ph type="title"/>
          </p:nvPr>
        </p:nvSpPr>
        <p:spPr>
          <a:xfrm>
            <a:off x="881148" y="365125"/>
            <a:ext cx="10472651" cy="1325563"/>
          </a:xfrm>
        </p:spPr>
        <p:txBody>
          <a:bodyPr/>
          <a:lstStyle/>
          <a:p>
            <a:r>
              <a:rPr lang="en-CA" dirty="0"/>
              <a:t>ART Fetal complications</a:t>
            </a:r>
          </a:p>
        </p:txBody>
      </p:sp>
      <p:sp>
        <p:nvSpPr>
          <p:cNvPr id="3" name="Content Placeholder 2">
            <a:extLst>
              <a:ext uri="{FF2B5EF4-FFF2-40B4-BE49-F238E27FC236}">
                <a16:creationId xmlns:a16="http://schemas.microsoft.com/office/drawing/2014/main" id="{8996D01F-277F-3391-508F-C9BEBBF68529}"/>
              </a:ext>
            </a:extLst>
          </p:cNvPr>
          <p:cNvSpPr>
            <a:spLocks noGrp="1"/>
          </p:cNvSpPr>
          <p:nvPr>
            <p:ph idx="1"/>
          </p:nvPr>
        </p:nvSpPr>
        <p:spPr/>
        <p:txBody>
          <a:bodyPr/>
          <a:lstStyle/>
          <a:p>
            <a:pPr algn="l"/>
            <a:r>
              <a:rPr lang="en-US" b="0" i="0" dirty="0">
                <a:solidFill>
                  <a:srgbClr val="1D2228"/>
                </a:solidFill>
                <a:effectLst/>
                <a:latin typeface="Helvetica Neue"/>
              </a:rPr>
              <a:t>Approximately 16% of pregnancies result in miscarriage,</a:t>
            </a:r>
          </a:p>
          <a:p>
            <a:pPr algn="l"/>
            <a:r>
              <a:rPr lang="en-US" b="0" i="0" dirty="0">
                <a:solidFill>
                  <a:srgbClr val="1D2228"/>
                </a:solidFill>
                <a:effectLst/>
                <a:latin typeface="Helvetica Neue"/>
              </a:rPr>
              <a:t> induced abortion (1.0%), </a:t>
            </a:r>
          </a:p>
          <a:p>
            <a:pPr algn="l"/>
            <a:r>
              <a:rPr lang="en-US" b="0" i="0" dirty="0">
                <a:solidFill>
                  <a:srgbClr val="1D2228"/>
                </a:solidFill>
                <a:effectLst/>
                <a:latin typeface="Helvetica Neue"/>
              </a:rPr>
              <a:t>stillbirth (0.7%), </a:t>
            </a:r>
          </a:p>
          <a:p>
            <a:pPr algn="l"/>
            <a:r>
              <a:rPr lang="en-US" b="0" i="0" dirty="0">
                <a:solidFill>
                  <a:srgbClr val="1D2228"/>
                </a:solidFill>
                <a:effectLst/>
                <a:latin typeface="Helvetica Neue"/>
              </a:rPr>
              <a:t>or an ectopic pregnancy (0.5%).</a:t>
            </a:r>
          </a:p>
          <a:p>
            <a:endParaRPr lang="en-CA" dirty="0"/>
          </a:p>
        </p:txBody>
      </p:sp>
    </p:spTree>
    <p:extLst>
      <p:ext uri="{BB962C8B-B14F-4D97-AF65-F5344CB8AC3E}">
        <p14:creationId xmlns:p14="http://schemas.microsoft.com/office/powerpoint/2010/main" val="325407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2D70-62E5-DCBA-6749-22985A37D7D8}"/>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BB0EDE96-429D-B60A-9C84-0953A4A3BA55}"/>
              </a:ext>
            </a:extLst>
          </p:cNvPr>
          <p:cNvSpPr>
            <a:spLocks noGrp="1"/>
          </p:cNvSpPr>
          <p:nvPr>
            <p:ph idx="1"/>
          </p:nvPr>
        </p:nvSpPr>
        <p:spPr/>
        <p:txBody>
          <a:bodyPr/>
          <a:lstStyle/>
          <a:p>
            <a:pPr algn="l"/>
            <a:r>
              <a:rPr lang="en-US" b="0" i="0" dirty="0">
                <a:solidFill>
                  <a:srgbClr val="1D2228"/>
                </a:solidFill>
                <a:effectLst/>
                <a:latin typeface="Helvetica Neue"/>
              </a:rPr>
              <a:t> 11% of cycles are discontinued before retrieval, due to an inadequate (82.3%) or excessive response (4.2%) to stimulation, a concurrent medical illness (0.9%), or a patient’s own personal reasons (12.5%)</a:t>
            </a:r>
          </a:p>
          <a:p>
            <a:pPr algn="l"/>
            <a:r>
              <a:rPr lang="en-US" b="0" i="0" dirty="0">
                <a:solidFill>
                  <a:srgbClr val="1D2228"/>
                </a:solidFill>
                <a:effectLst/>
                <a:latin typeface="Helvetica Neue"/>
              </a:rPr>
              <a:t>success rates were higher for women with a previous live birth and those in their first ART cycle than for NG &amp; HX of failed ART.</a:t>
            </a:r>
          </a:p>
          <a:p>
            <a:endParaRPr lang="en-CA" dirty="0"/>
          </a:p>
        </p:txBody>
      </p:sp>
    </p:spTree>
    <p:extLst>
      <p:ext uri="{BB962C8B-B14F-4D97-AF65-F5344CB8AC3E}">
        <p14:creationId xmlns:p14="http://schemas.microsoft.com/office/powerpoint/2010/main" val="246799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AABE-8C87-2081-66EA-F0BDC6A84464}"/>
              </a:ext>
            </a:extLst>
          </p:cNvPr>
          <p:cNvSpPr>
            <a:spLocks noGrp="1"/>
          </p:cNvSpPr>
          <p:nvPr>
            <p:ph type="title"/>
          </p:nvPr>
        </p:nvSpPr>
        <p:spPr/>
        <p:txBody>
          <a:bodyPr/>
          <a:lstStyle/>
          <a:p>
            <a:r>
              <a:rPr lang="en-CA" dirty="0"/>
              <a:t>Multiple Gestation</a:t>
            </a:r>
          </a:p>
        </p:txBody>
      </p:sp>
      <p:sp>
        <p:nvSpPr>
          <p:cNvPr id="3" name="Content Placeholder 2">
            <a:extLst>
              <a:ext uri="{FF2B5EF4-FFF2-40B4-BE49-F238E27FC236}">
                <a16:creationId xmlns:a16="http://schemas.microsoft.com/office/drawing/2014/main" id="{21D7F2A7-4C84-D3D0-3BDB-1A7B679893DF}"/>
              </a:ext>
            </a:extLst>
          </p:cNvPr>
          <p:cNvSpPr>
            <a:spLocks noGrp="1"/>
          </p:cNvSpPr>
          <p:nvPr>
            <p:ph idx="1"/>
          </p:nvPr>
        </p:nvSpPr>
        <p:spPr/>
        <p:txBody>
          <a:bodyPr>
            <a:normAutofit/>
          </a:bodyPr>
          <a:lstStyle/>
          <a:p>
            <a:pPr algn="l"/>
            <a:r>
              <a:rPr lang="en-US" b="0" i="0" dirty="0">
                <a:solidFill>
                  <a:srgbClr val="1D2228"/>
                </a:solidFill>
                <a:effectLst/>
                <a:latin typeface="Helvetica Neue"/>
              </a:rPr>
              <a:t>multiple deliveries has significantly declined since 1998 due to a trend toward reduction in embryo transfer order, twin rates remain high. </a:t>
            </a:r>
          </a:p>
          <a:p>
            <a:pPr algn="l"/>
            <a:r>
              <a:rPr lang="en-US" b="0" i="0" dirty="0">
                <a:solidFill>
                  <a:srgbClr val="1D2228"/>
                </a:solidFill>
                <a:effectLst/>
                <a:latin typeface="Helvetica Neue"/>
              </a:rPr>
              <a:t>In 2015, 22.7% and 16.8% of all births in the United States resulting from fresh and FETs, respectively, were multiples, a rate 5–7 times higher than the 3% multiple-infant birth rate in the general population; </a:t>
            </a:r>
          </a:p>
          <a:p>
            <a:pPr algn="l"/>
            <a:r>
              <a:rPr lang="en-US" b="0" i="0" dirty="0">
                <a:solidFill>
                  <a:srgbClr val="1D2228"/>
                </a:solidFill>
                <a:effectLst/>
                <a:latin typeface="Helvetica Neue"/>
              </a:rPr>
              <a:t>22.1% of live births after fresh nondonor embryo transfers were twins and 0.6% were triplets or more.</a:t>
            </a:r>
          </a:p>
          <a:p>
            <a:endParaRPr lang="en-CA" dirty="0"/>
          </a:p>
        </p:txBody>
      </p:sp>
    </p:spTree>
    <p:extLst>
      <p:ext uri="{BB962C8B-B14F-4D97-AF65-F5344CB8AC3E}">
        <p14:creationId xmlns:p14="http://schemas.microsoft.com/office/powerpoint/2010/main" val="3862997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22C7-4955-4AD7-811E-AC0716ABBDC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2961099-AB0C-E2E8-4A49-B85455EF4753}"/>
              </a:ext>
            </a:extLst>
          </p:cNvPr>
          <p:cNvSpPr>
            <a:spLocks noGrp="1"/>
          </p:cNvSpPr>
          <p:nvPr>
            <p:ph idx="1"/>
          </p:nvPr>
        </p:nvSpPr>
        <p:spPr/>
        <p:txBody>
          <a:bodyPr>
            <a:normAutofit/>
          </a:bodyPr>
          <a:lstStyle/>
          <a:p>
            <a:pPr algn="l"/>
            <a:r>
              <a:rPr lang="en-US" b="0" i="0" dirty="0">
                <a:solidFill>
                  <a:srgbClr val="1D2228"/>
                </a:solidFill>
                <a:effectLst/>
                <a:latin typeface="Helvetica Neue"/>
              </a:rPr>
              <a:t>Success rates increase with the number of embryos transferred, to a </a:t>
            </a:r>
            <a:r>
              <a:rPr lang="en-US" b="0" i="0" dirty="0" err="1">
                <a:solidFill>
                  <a:srgbClr val="1D2228"/>
                </a:solidFill>
                <a:effectLst/>
                <a:latin typeface="Helvetica Neue"/>
              </a:rPr>
              <a:t>point,beyond</a:t>
            </a:r>
            <a:r>
              <a:rPr lang="en-US" b="0" i="0" dirty="0">
                <a:solidFill>
                  <a:srgbClr val="1D2228"/>
                </a:solidFill>
                <a:effectLst/>
                <a:latin typeface="Helvetica Neue"/>
              </a:rPr>
              <a:t> which only the multiple pregnancy rate further increases.</a:t>
            </a:r>
          </a:p>
          <a:p>
            <a:pPr algn="l"/>
            <a:r>
              <a:rPr lang="en-US" b="0" i="0" dirty="0">
                <a:solidFill>
                  <a:srgbClr val="1D2228"/>
                </a:solidFill>
                <a:effectLst/>
                <a:latin typeface="Helvetica Neue"/>
              </a:rPr>
              <a:t>Female age </a:t>
            </a:r>
          </a:p>
          <a:p>
            <a:pPr algn="l"/>
            <a:r>
              <a:rPr lang="en-US" b="0" i="0" dirty="0">
                <a:solidFill>
                  <a:srgbClr val="1D2228"/>
                </a:solidFill>
                <a:effectLst/>
                <a:latin typeface="Helvetica Neue"/>
              </a:rPr>
              <a:t> number of embryos generated</a:t>
            </a:r>
          </a:p>
          <a:p>
            <a:pPr algn="l"/>
            <a:r>
              <a:rPr lang="en-US" b="0" i="0" dirty="0">
                <a:solidFill>
                  <a:srgbClr val="1D2228"/>
                </a:solidFill>
                <a:effectLst/>
                <a:latin typeface="Helvetica Neue"/>
              </a:rPr>
              <a:t> number of embryos transferred</a:t>
            </a:r>
          </a:p>
          <a:p>
            <a:pPr algn="l"/>
            <a:endParaRPr lang="en-US" b="0" i="0" dirty="0">
              <a:solidFill>
                <a:srgbClr val="1D2228"/>
              </a:solidFill>
              <a:effectLst/>
              <a:latin typeface="Helvetica Neue"/>
            </a:endParaRPr>
          </a:p>
          <a:p>
            <a:endParaRPr lang="en-CA" dirty="0"/>
          </a:p>
        </p:txBody>
      </p:sp>
    </p:spTree>
    <p:extLst>
      <p:ext uri="{BB962C8B-B14F-4D97-AF65-F5344CB8AC3E}">
        <p14:creationId xmlns:p14="http://schemas.microsoft.com/office/powerpoint/2010/main" val="418871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5B78-BBE7-F160-0E46-76CC9A50422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F9E73BD-D9F5-763A-8785-BA03547B6D4D}"/>
              </a:ext>
            </a:extLst>
          </p:cNvPr>
          <p:cNvSpPr>
            <a:spLocks noGrp="1"/>
          </p:cNvSpPr>
          <p:nvPr>
            <p:ph idx="1"/>
          </p:nvPr>
        </p:nvSpPr>
        <p:spPr/>
        <p:txBody>
          <a:bodyPr/>
          <a:lstStyle/>
          <a:p>
            <a:pPr algn="l"/>
            <a:r>
              <a:rPr lang="en-US" b="0" i="0" dirty="0">
                <a:solidFill>
                  <a:srgbClr val="1D2228"/>
                </a:solidFill>
                <a:effectLst/>
                <a:latin typeface="Helvetica Neue"/>
              </a:rPr>
              <a:t>Younger women tend to have both higher success rates and higher multiple-infant birth rates</a:t>
            </a:r>
          </a:p>
          <a:p>
            <a:endParaRPr lang="en-CA" dirty="0"/>
          </a:p>
        </p:txBody>
      </p:sp>
    </p:spTree>
    <p:extLst>
      <p:ext uri="{BB962C8B-B14F-4D97-AF65-F5344CB8AC3E}">
        <p14:creationId xmlns:p14="http://schemas.microsoft.com/office/powerpoint/2010/main" val="1111153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2146-CEFC-1715-3E9F-995E1A3364C8}"/>
              </a:ext>
            </a:extLst>
          </p:cNvPr>
          <p:cNvSpPr>
            <a:spLocks noGrp="1"/>
          </p:cNvSpPr>
          <p:nvPr>
            <p:ph type="title"/>
          </p:nvPr>
        </p:nvSpPr>
        <p:spPr/>
        <p:txBody>
          <a:bodyPr/>
          <a:lstStyle/>
          <a:p>
            <a:r>
              <a:rPr lang="en-CA" b="0" i="0" dirty="0">
                <a:solidFill>
                  <a:schemeClr val="bg1">
                    <a:lumMod val="85000"/>
                  </a:schemeClr>
                </a:solidFill>
                <a:effectLst/>
                <a:latin typeface="Helvetica Neue"/>
              </a:rPr>
              <a:t>Offspring of IVF</a:t>
            </a:r>
            <a:endParaRPr lang="en-CA" dirty="0">
              <a:solidFill>
                <a:schemeClr val="bg1">
                  <a:lumMod val="85000"/>
                </a:schemeClr>
              </a:solidFill>
            </a:endParaRPr>
          </a:p>
        </p:txBody>
      </p:sp>
      <p:sp>
        <p:nvSpPr>
          <p:cNvPr id="3" name="Content Placeholder 2">
            <a:extLst>
              <a:ext uri="{FF2B5EF4-FFF2-40B4-BE49-F238E27FC236}">
                <a16:creationId xmlns:a16="http://schemas.microsoft.com/office/drawing/2014/main" id="{ADB2BC63-3C6E-FEBE-4073-ADEA3D500CDD}"/>
              </a:ext>
            </a:extLst>
          </p:cNvPr>
          <p:cNvSpPr>
            <a:spLocks noGrp="1"/>
          </p:cNvSpPr>
          <p:nvPr>
            <p:ph idx="1"/>
          </p:nvPr>
        </p:nvSpPr>
        <p:spPr/>
        <p:txBody>
          <a:bodyPr/>
          <a:lstStyle/>
          <a:p>
            <a:pPr algn="l"/>
            <a:r>
              <a:rPr lang="en-US" b="0" i="0" dirty="0">
                <a:solidFill>
                  <a:srgbClr val="1D2228"/>
                </a:solidFill>
                <a:effectLst/>
                <a:latin typeface="Helvetica Neue"/>
              </a:rPr>
              <a:t>increased risk for prematurity, </a:t>
            </a:r>
          </a:p>
          <a:p>
            <a:pPr algn="l"/>
            <a:r>
              <a:rPr lang="en-US" b="0" i="0" dirty="0">
                <a:solidFill>
                  <a:srgbClr val="1D2228"/>
                </a:solidFill>
                <a:effectLst/>
                <a:latin typeface="Helvetica Neue"/>
              </a:rPr>
              <a:t>low birth weight,</a:t>
            </a:r>
          </a:p>
          <a:p>
            <a:pPr algn="l"/>
            <a:r>
              <a:rPr lang="en-US" b="0" i="0" dirty="0">
                <a:solidFill>
                  <a:srgbClr val="1D2228"/>
                </a:solidFill>
                <a:effectLst/>
                <a:latin typeface="Helvetica Neue"/>
              </a:rPr>
              <a:t> birth defects, </a:t>
            </a:r>
          </a:p>
          <a:p>
            <a:pPr algn="l"/>
            <a:r>
              <a:rPr lang="en-US" b="0" i="0" dirty="0">
                <a:solidFill>
                  <a:srgbClr val="1D2228"/>
                </a:solidFill>
                <a:effectLst/>
                <a:latin typeface="Helvetica Neue"/>
              </a:rPr>
              <a:t>genetic and epigenetic abnormalities, </a:t>
            </a:r>
          </a:p>
          <a:p>
            <a:pPr algn="l"/>
            <a:r>
              <a:rPr lang="en-US" b="0" i="0" dirty="0">
                <a:solidFill>
                  <a:srgbClr val="1D2228"/>
                </a:solidFill>
                <a:effectLst/>
                <a:latin typeface="Helvetica Neue"/>
              </a:rPr>
              <a:t>vascular and metabolic abnormalities, </a:t>
            </a:r>
          </a:p>
          <a:p>
            <a:pPr algn="l"/>
            <a:r>
              <a:rPr lang="en-US" b="0" i="0" dirty="0">
                <a:solidFill>
                  <a:srgbClr val="1D2228"/>
                </a:solidFill>
                <a:effectLst/>
                <a:latin typeface="Helvetica Neue"/>
              </a:rPr>
              <a:t>delayed neurologic development,</a:t>
            </a:r>
          </a:p>
          <a:p>
            <a:pPr algn="l"/>
            <a:r>
              <a:rPr lang="en-US" b="0" i="0" dirty="0">
                <a:solidFill>
                  <a:srgbClr val="1D2228"/>
                </a:solidFill>
                <a:effectLst/>
                <a:latin typeface="Helvetica Neue"/>
              </a:rPr>
              <a:t>and cancer.</a:t>
            </a:r>
          </a:p>
          <a:p>
            <a:endParaRPr lang="en-CA" dirty="0"/>
          </a:p>
        </p:txBody>
      </p:sp>
    </p:spTree>
    <p:extLst>
      <p:ext uri="{BB962C8B-B14F-4D97-AF65-F5344CB8AC3E}">
        <p14:creationId xmlns:p14="http://schemas.microsoft.com/office/powerpoint/2010/main" val="1762945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26F2-48D3-68E0-6795-2FF765F6D4EE}"/>
              </a:ext>
            </a:extLst>
          </p:cNvPr>
          <p:cNvSpPr>
            <a:spLocks noGrp="1"/>
          </p:cNvSpPr>
          <p:nvPr>
            <p:ph type="title"/>
          </p:nvPr>
        </p:nvSpPr>
        <p:spPr/>
        <p:txBody>
          <a:bodyPr/>
          <a:lstStyle/>
          <a:p>
            <a:r>
              <a:rPr lang="en-US" b="0" i="0" dirty="0">
                <a:solidFill>
                  <a:schemeClr val="bg1">
                    <a:lumMod val="85000"/>
                  </a:schemeClr>
                </a:solidFill>
                <a:effectLst/>
                <a:latin typeface="Helvetica Neue"/>
              </a:rPr>
              <a:t>ART singleton pregnancies</a:t>
            </a:r>
            <a:endParaRPr lang="en-CA" dirty="0">
              <a:solidFill>
                <a:schemeClr val="bg1">
                  <a:lumMod val="85000"/>
                </a:schemeClr>
              </a:solidFill>
            </a:endParaRPr>
          </a:p>
        </p:txBody>
      </p:sp>
      <p:sp>
        <p:nvSpPr>
          <p:cNvPr id="3" name="Content Placeholder 2">
            <a:extLst>
              <a:ext uri="{FF2B5EF4-FFF2-40B4-BE49-F238E27FC236}">
                <a16:creationId xmlns:a16="http://schemas.microsoft.com/office/drawing/2014/main" id="{16543572-86FE-B83A-39BB-AA1EE39EC7D8}"/>
              </a:ext>
            </a:extLst>
          </p:cNvPr>
          <p:cNvSpPr>
            <a:spLocks noGrp="1"/>
          </p:cNvSpPr>
          <p:nvPr>
            <p:ph idx="1"/>
          </p:nvPr>
        </p:nvSpPr>
        <p:spPr/>
        <p:txBody>
          <a:bodyPr>
            <a:normAutofit/>
          </a:bodyPr>
          <a:lstStyle/>
          <a:p>
            <a:pPr algn="l"/>
            <a:r>
              <a:rPr lang="en-US" b="0" i="0" dirty="0">
                <a:solidFill>
                  <a:srgbClr val="1D2228"/>
                </a:solidFill>
                <a:effectLst/>
                <a:latin typeface="Helvetica Neue"/>
              </a:rPr>
              <a:t>higher risk of antepartum hemorrhage </a:t>
            </a:r>
          </a:p>
          <a:p>
            <a:pPr algn="l"/>
            <a:r>
              <a:rPr lang="en-US" b="0" i="0" dirty="0">
                <a:solidFill>
                  <a:srgbClr val="1D2228"/>
                </a:solidFill>
                <a:effectLst/>
                <a:latin typeface="Helvetica Neue"/>
              </a:rPr>
              <a:t> hypertensive disorders of pregnancy</a:t>
            </a:r>
          </a:p>
          <a:p>
            <a:pPr algn="l"/>
            <a:r>
              <a:rPr lang="en-US" b="0" i="0" dirty="0">
                <a:solidFill>
                  <a:srgbClr val="1D2228"/>
                </a:solidFill>
                <a:effectLst/>
                <a:latin typeface="Helvetica Neue"/>
              </a:rPr>
              <a:t> gestational diabetes </a:t>
            </a:r>
          </a:p>
          <a:p>
            <a:pPr algn="l"/>
            <a:r>
              <a:rPr lang="en-US" b="0" i="0" dirty="0">
                <a:solidFill>
                  <a:srgbClr val="1D2228"/>
                </a:solidFill>
                <a:effectLst/>
                <a:latin typeface="Helvetica Neue"/>
              </a:rPr>
              <a:t> preterm rupture of membranes</a:t>
            </a:r>
          </a:p>
          <a:p>
            <a:pPr algn="l"/>
            <a:r>
              <a:rPr lang="en-US" b="0" i="0" dirty="0">
                <a:solidFill>
                  <a:srgbClr val="1D2228"/>
                </a:solidFill>
                <a:effectLst/>
                <a:latin typeface="Helvetica Neue"/>
              </a:rPr>
              <a:t> caesarean section</a:t>
            </a:r>
          </a:p>
          <a:p>
            <a:pPr algn="l"/>
            <a:r>
              <a:rPr lang="en-US" b="0" i="0" dirty="0">
                <a:solidFill>
                  <a:srgbClr val="1D2228"/>
                </a:solidFill>
                <a:effectLst/>
                <a:latin typeface="Helvetica Neue"/>
              </a:rPr>
              <a:t>induction of labor </a:t>
            </a:r>
          </a:p>
          <a:p>
            <a:endParaRPr lang="en-CA" dirty="0"/>
          </a:p>
        </p:txBody>
      </p:sp>
    </p:spTree>
    <p:extLst>
      <p:ext uri="{BB962C8B-B14F-4D97-AF65-F5344CB8AC3E}">
        <p14:creationId xmlns:p14="http://schemas.microsoft.com/office/powerpoint/2010/main" val="1842785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0B22-4086-DA01-8F15-FAED5716A0F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50478F6-F2AE-35F9-7EA7-0BB6503AEAAA}"/>
              </a:ext>
            </a:extLst>
          </p:cNvPr>
          <p:cNvSpPr>
            <a:spLocks noGrp="1"/>
          </p:cNvSpPr>
          <p:nvPr>
            <p:ph idx="1"/>
          </p:nvPr>
        </p:nvSpPr>
        <p:spPr/>
        <p:txBody>
          <a:bodyPr>
            <a:normAutofit/>
          </a:bodyPr>
          <a:lstStyle/>
          <a:p>
            <a:pPr algn="l"/>
            <a:r>
              <a:rPr lang="en-US" b="0" i="0" dirty="0">
                <a:solidFill>
                  <a:srgbClr val="1D2228"/>
                </a:solidFill>
                <a:effectLst/>
                <a:latin typeface="Helvetica Neue"/>
              </a:rPr>
              <a:t>Stillbirth between 22nd and 28th gestational weeks is increased by</a:t>
            </a:r>
          </a:p>
          <a:p>
            <a:pPr algn="l"/>
            <a:r>
              <a:rPr lang="en-US" b="0" i="0" dirty="0" err="1">
                <a:solidFill>
                  <a:srgbClr val="1D2228"/>
                </a:solidFill>
                <a:effectLst/>
                <a:latin typeface="Helvetica Neue"/>
              </a:rPr>
              <a:t>twofolds</a:t>
            </a:r>
            <a:r>
              <a:rPr lang="en-US" b="0" i="0" dirty="0">
                <a:solidFill>
                  <a:srgbClr val="1D2228"/>
                </a:solidFill>
                <a:effectLst/>
                <a:latin typeface="Helvetica Neue"/>
              </a:rPr>
              <a:t>  for ART singletons compared to those spontaneously conceived.</a:t>
            </a:r>
          </a:p>
          <a:p>
            <a:pPr algn="l"/>
            <a:r>
              <a:rPr lang="en-US" b="0" i="0" dirty="0">
                <a:solidFill>
                  <a:srgbClr val="1D2228"/>
                </a:solidFill>
                <a:effectLst/>
                <a:latin typeface="Helvetica Neue"/>
              </a:rPr>
              <a:t> stillbirth is similar after the 28th GA</a:t>
            </a:r>
          </a:p>
          <a:p>
            <a:pPr algn="l"/>
            <a:r>
              <a:rPr lang="en-US" b="0" i="0" dirty="0">
                <a:solidFill>
                  <a:srgbClr val="1D2228"/>
                </a:solidFill>
                <a:effectLst/>
                <a:latin typeface="Helvetica Neue"/>
              </a:rPr>
              <a:t> The ART twins have a lower risk of stillbirth compared to spontaneously conceived twins; </a:t>
            </a:r>
          </a:p>
          <a:p>
            <a:pPr algn="l"/>
            <a:r>
              <a:rPr lang="en-US" dirty="0">
                <a:solidFill>
                  <a:srgbClr val="1D2228"/>
                </a:solidFill>
                <a:latin typeface="Helvetica Neue"/>
              </a:rPr>
              <a:t>DZ</a:t>
            </a:r>
            <a:r>
              <a:rPr lang="en-US" b="0" i="0" dirty="0">
                <a:solidFill>
                  <a:srgbClr val="1D2228"/>
                </a:solidFill>
                <a:effectLst/>
                <a:latin typeface="Helvetica Neue"/>
              </a:rPr>
              <a:t> twins , the risk seems similar in the two groups. </a:t>
            </a:r>
          </a:p>
          <a:p>
            <a:pPr algn="l"/>
            <a:r>
              <a:rPr lang="en-US" b="0" i="0" dirty="0">
                <a:solidFill>
                  <a:srgbClr val="1D2228"/>
                </a:solidFill>
                <a:effectLst/>
                <a:latin typeface="Helvetica Neue"/>
              </a:rPr>
              <a:t>The risk of early neonatal and infant deaths for ART singletons and twins seems similar with spontaneously conceived singletons and twins.</a:t>
            </a:r>
          </a:p>
          <a:p>
            <a:endParaRPr lang="en-CA" dirty="0"/>
          </a:p>
        </p:txBody>
      </p:sp>
    </p:spTree>
    <p:extLst>
      <p:ext uri="{BB962C8B-B14F-4D97-AF65-F5344CB8AC3E}">
        <p14:creationId xmlns:p14="http://schemas.microsoft.com/office/powerpoint/2010/main" val="8072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FCFE-A55E-1E6E-9250-A13451E16D24}"/>
              </a:ext>
            </a:extLst>
          </p:cNvPr>
          <p:cNvSpPr>
            <a:spLocks noGrp="1"/>
          </p:cNvSpPr>
          <p:nvPr>
            <p:ph type="title"/>
          </p:nvPr>
        </p:nvSpPr>
        <p:spPr/>
        <p:txBody>
          <a:bodyPr/>
          <a:lstStyle/>
          <a:p>
            <a:r>
              <a:rPr lang="en-CA" dirty="0"/>
              <a:t>Cancer Risk</a:t>
            </a:r>
          </a:p>
        </p:txBody>
      </p:sp>
      <p:sp>
        <p:nvSpPr>
          <p:cNvPr id="3" name="Text Placeholder 2">
            <a:extLst>
              <a:ext uri="{FF2B5EF4-FFF2-40B4-BE49-F238E27FC236}">
                <a16:creationId xmlns:a16="http://schemas.microsoft.com/office/drawing/2014/main" id="{87B5A36B-E799-CF2E-07DF-AA9F1479279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91263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0283-204B-42A8-8B05-FDF84D582AAE}"/>
              </a:ext>
            </a:extLst>
          </p:cNvPr>
          <p:cNvSpPr>
            <a:spLocks noGrp="1"/>
          </p:cNvSpPr>
          <p:nvPr>
            <p:ph type="title"/>
          </p:nvPr>
        </p:nvSpPr>
        <p:spPr/>
        <p:txBody>
          <a:bodyPr/>
          <a:lstStyle/>
          <a:p>
            <a:r>
              <a:rPr lang="en-US" b="0" i="0" dirty="0">
                <a:solidFill>
                  <a:srgbClr val="1D2228"/>
                </a:solidFill>
                <a:effectLst/>
                <a:highlight>
                  <a:srgbClr val="FFFF00"/>
                </a:highlight>
                <a:latin typeface="Helvetica Neue"/>
              </a:rPr>
              <a:t>Large-for-Gestational Age Babies</a:t>
            </a:r>
            <a:br>
              <a:rPr lang="en-US" b="0" i="0" dirty="0">
                <a:solidFill>
                  <a:srgbClr val="1D2228"/>
                </a:solidFill>
                <a:effectLst/>
                <a:latin typeface="Helvetica Neue"/>
              </a:rPr>
            </a:br>
            <a:endParaRPr lang="en-CA" dirty="0"/>
          </a:p>
        </p:txBody>
      </p:sp>
      <p:sp>
        <p:nvSpPr>
          <p:cNvPr id="3" name="Content Placeholder 2">
            <a:extLst>
              <a:ext uri="{FF2B5EF4-FFF2-40B4-BE49-F238E27FC236}">
                <a16:creationId xmlns:a16="http://schemas.microsoft.com/office/drawing/2014/main" id="{0453B7ED-F60E-71E7-62E2-9C9A6BD091A3}"/>
              </a:ext>
            </a:extLst>
          </p:cNvPr>
          <p:cNvSpPr>
            <a:spLocks noGrp="1"/>
          </p:cNvSpPr>
          <p:nvPr>
            <p:ph idx="1"/>
          </p:nvPr>
        </p:nvSpPr>
        <p:spPr/>
        <p:txBody>
          <a:bodyPr>
            <a:normAutofit/>
          </a:bodyPr>
          <a:lstStyle/>
          <a:p>
            <a:pPr algn="l"/>
            <a:r>
              <a:rPr lang="en-US" b="0" i="0" dirty="0">
                <a:solidFill>
                  <a:srgbClr val="1D2228"/>
                </a:solidFill>
                <a:effectLst/>
                <a:latin typeface="Helvetica Neue"/>
              </a:rPr>
              <a:t>Singletons conceived after FET have an increased risk of being LGA, and having macrosomia,</a:t>
            </a:r>
          </a:p>
          <a:p>
            <a:pPr algn="l"/>
            <a:r>
              <a:rPr lang="en-US" b="0" i="0" dirty="0">
                <a:solidFill>
                  <a:srgbClr val="1D2228"/>
                </a:solidFill>
                <a:effectLst/>
                <a:latin typeface="Helvetica Neue"/>
              </a:rPr>
              <a:t> defined as a birth weight greater than 4,500 g.</a:t>
            </a:r>
          </a:p>
          <a:p>
            <a:endParaRPr lang="en-CA" dirty="0"/>
          </a:p>
        </p:txBody>
      </p:sp>
    </p:spTree>
    <p:extLst>
      <p:ext uri="{BB962C8B-B14F-4D97-AF65-F5344CB8AC3E}">
        <p14:creationId xmlns:p14="http://schemas.microsoft.com/office/powerpoint/2010/main" val="4033648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A089-7ED6-F71A-14A7-ED082B6CFF06}"/>
              </a:ext>
            </a:extLst>
          </p:cNvPr>
          <p:cNvSpPr>
            <a:spLocks noGrp="1"/>
          </p:cNvSpPr>
          <p:nvPr>
            <p:ph type="title"/>
          </p:nvPr>
        </p:nvSpPr>
        <p:spPr/>
        <p:txBody>
          <a:bodyPr/>
          <a:lstStyle/>
          <a:p>
            <a:r>
              <a:rPr lang="en-US" b="0" i="0" dirty="0">
                <a:solidFill>
                  <a:srgbClr val="1D2228"/>
                </a:solidFill>
                <a:effectLst/>
                <a:highlight>
                  <a:srgbClr val="C0C0C0"/>
                </a:highlight>
                <a:latin typeface="Helvetica Neue"/>
              </a:rPr>
              <a:t>Congenital Anomalies</a:t>
            </a:r>
            <a:endParaRPr lang="en-CA" dirty="0">
              <a:highlight>
                <a:srgbClr val="C0C0C0"/>
              </a:highlight>
            </a:endParaRPr>
          </a:p>
        </p:txBody>
      </p:sp>
      <p:sp>
        <p:nvSpPr>
          <p:cNvPr id="3" name="Content Placeholder 2">
            <a:extLst>
              <a:ext uri="{FF2B5EF4-FFF2-40B4-BE49-F238E27FC236}">
                <a16:creationId xmlns:a16="http://schemas.microsoft.com/office/drawing/2014/main" id="{83CC94EC-155C-5349-470B-E1B79E19516B}"/>
              </a:ext>
            </a:extLst>
          </p:cNvPr>
          <p:cNvSpPr>
            <a:spLocks noGrp="1"/>
          </p:cNvSpPr>
          <p:nvPr>
            <p:ph idx="1"/>
          </p:nvPr>
        </p:nvSpPr>
        <p:spPr/>
        <p:txBody>
          <a:bodyPr/>
          <a:lstStyle/>
          <a:p>
            <a:pPr algn="l"/>
            <a:r>
              <a:rPr lang="en-US" b="0" i="0" dirty="0">
                <a:solidFill>
                  <a:srgbClr val="1D2228"/>
                </a:solidFill>
                <a:effectLst/>
                <a:latin typeface="Helvetica Neue"/>
              </a:rPr>
              <a:t>Several meta-analyses revealed a 30–40% increase in relative risk of birth defects in singleton and multiple ART pregnancies , compared to spontaneous conceptions .</a:t>
            </a:r>
          </a:p>
          <a:p>
            <a:pPr algn="l"/>
            <a:endParaRPr lang="en-US" b="0" i="0" dirty="0">
              <a:solidFill>
                <a:srgbClr val="1D2228"/>
              </a:solidFill>
              <a:effectLst/>
              <a:latin typeface="Helvetica Neue"/>
            </a:endParaRPr>
          </a:p>
          <a:p>
            <a:endParaRPr lang="en-CA" dirty="0"/>
          </a:p>
        </p:txBody>
      </p:sp>
    </p:spTree>
    <p:extLst>
      <p:ext uri="{BB962C8B-B14F-4D97-AF65-F5344CB8AC3E}">
        <p14:creationId xmlns:p14="http://schemas.microsoft.com/office/powerpoint/2010/main" val="2213359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DB41-0B15-6588-29BF-45926BCC9C6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98C700F-8F50-2619-C86D-FD2DECA3FE64}"/>
              </a:ext>
            </a:extLst>
          </p:cNvPr>
          <p:cNvSpPr>
            <a:spLocks noGrp="1"/>
          </p:cNvSpPr>
          <p:nvPr>
            <p:ph idx="1"/>
          </p:nvPr>
        </p:nvSpPr>
        <p:spPr/>
        <p:txBody>
          <a:bodyPr/>
          <a:lstStyle/>
          <a:p>
            <a:pPr algn="l"/>
            <a:r>
              <a:rPr lang="en-CA" b="0" i="0" dirty="0">
                <a:solidFill>
                  <a:srgbClr val="1D2228"/>
                </a:solidFill>
                <a:effectLst/>
                <a:latin typeface="Helvetica Neue"/>
              </a:rPr>
              <a:t>Tracheoesophageal fistula/</a:t>
            </a:r>
          </a:p>
          <a:p>
            <a:pPr algn="l"/>
            <a:r>
              <a:rPr lang="en-CA" b="0" i="0" dirty="0">
                <a:solidFill>
                  <a:srgbClr val="1D2228"/>
                </a:solidFill>
                <a:effectLst/>
                <a:latin typeface="Helvetica Neue"/>
              </a:rPr>
              <a:t>esophageal atresia </a:t>
            </a:r>
          </a:p>
          <a:p>
            <a:pPr algn="l"/>
            <a:r>
              <a:rPr lang="en-CA" b="0" i="0" dirty="0">
                <a:solidFill>
                  <a:srgbClr val="1D2228"/>
                </a:solidFill>
                <a:effectLst/>
                <a:latin typeface="Helvetica Neue"/>
              </a:rPr>
              <a:t> rectal and large intestinal atresia/stenosis </a:t>
            </a:r>
          </a:p>
          <a:p>
            <a:pPr algn="l"/>
            <a:r>
              <a:rPr lang="en-CA" b="0" i="0" dirty="0">
                <a:solidFill>
                  <a:srgbClr val="1D2228"/>
                </a:solidFill>
                <a:effectLst/>
                <a:latin typeface="Helvetica Neue"/>
              </a:rPr>
              <a:t> and reduction deformity of the lower limbs</a:t>
            </a:r>
          </a:p>
          <a:p>
            <a:endParaRPr lang="en-CA" dirty="0"/>
          </a:p>
        </p:txBody>
      </p:sp>
    </p:spTree>
    <p:extLst>
      <p:ext uri="{BB962C8B-B14F-4D97-AF65-F5344CB8AC3E}">
        <p14:creationId xmlns:p14="http://schemas.microsoft.com/office/powerpoint/2010/main" val="398410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53E7-B0D6-99F2-839A-56CDDB27781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2C0F98A-924C-08EF-1261-D0A02AA843F2}"/>
              </a:ext>
            </a:extLst>
          </p:cNvPr>
          <p:cNvSpPr>
            <a:spLocks noGrp="1"/>
          </p:cNvSpPr>
          <p:nvPr>
            <p:ph idx="1"/>
          </p:nvPr>
        </p:nvSpPr>
        <p:spPr/>
        <p:txBody>
          <a:bodyPr>
            <a:normAutofit/>
          </a:bodyPr>
          <a:lstStyle/>
          <a:p>
            <a:pPr algn="l"/>
            <a:r>
              <a:rPr lang="en-US" b="0" i="0" dirty="0">
                <a:solidFill>
                  <a:srgbClr val="1D2228"/>
                </a:solidFill>
                <a:effectLst/>
                <a:latin typeface="Helvetica Neue"/>
              </a:rPr>
              <a:t>Mothers in the assisted conception group were </a:t>
            </a:r>
          </a:p>
          <a:p>
            <a:pPr algn="l"/>
            <a:r>
              <a:rPr lang="en-US" b="0" i="0" dirty="0">
                <a:solidFill>
                  <a:srgbClr val="1D2228"/>
                </a:solidFill>
                <a:effectLst/>
                <a:latin typeface="Helvetica Neue"/>
              </a:rPr>
              <a:t>older and</a:t>
            </a:r>
          </a:p>
          <a:p>
            <a:pPr algn="l"/>
            <a:r>
              <a:rPr lang="en-US" b="0" i="0" dirty="0">
                <a:solidFill>
                  <a:srgbClr val="1D2228"/>
                </a:solidFill>
                <a:effectLst/>
                <a:latin typeface="Helvetica Neue"/>
              </a:rPr>
              <a:t> were more likely to be nulliparous, </a:t>
            </a:r>
          </a:p>
          <a:p>
            <a:pPr algn="l"/>
            <a:r>
              <a:rPr lang="en-US" b="0" i="0" dirty="0" err="1">
                <a:solidFill>
                  <a:srgbClr val="1D2228"/>
                </a:solidFill>
                <a:effectLst/>
                <a:latin typeface="Helvetica Neue"/>
              </a:rPr>
              <a:t>white,and</a:t>
            </a:r>
            <a:r>
              <a:rPr lang="en-US" b="0" i="0" dirty="0">
                <a:solidFill>
                  <a:srgbClr val="1D2228"/>
                </a:solidFill>
                <a:effectLst/>
                <a:latin typeface="Helvetica Neue"/>
              </a:rPr>
              <a:t> </a:t>
            </a:r>
          </a:p>
          <a:p>
            <a:pPr algn="l"/>
            <a:r>
              <a:rPr lang="en-US" b="0" i="0" dirty="0">
                <a:solidFill>
                  <a:srgbClr val="1D2228"/>
                </a:solidFill>
                <a:effectLst/>
                <a:latin typeface="Helvetica Neue"/>
              </a:rPr>
              <a:t> higher socioeconomic status. </a:t>
            </a:r>
            <a:endParaRPr lang="en-CA" dirty="0"/>
          </a:p>
        </p:txBody>
      </p:sp>
    </p:spTree>
    <p:extLst>
      <p:ext uri="{BB962C8B-B14F-4D97-AF65-F5344CB8AC3E}">
        <p14:creationId xmlns:p14="http://schemas.microsoft.com/office/powerpoint/2010/main" val="3876828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BED5-CAC2-BE1F-6656-75B2B3B63579}"/>
              </a:ext>
            </a:extLst>
          </p:cNvPr>
          <p:cNvSpPr>
            <a:spLocks noGrp="1"/>
          </p:cNvSpPr>
          <p:nvPr>
            <p:ph type="title"/>
          </p:nvPr>
        </p:nvSpPr>
        <p:spPr/>
        <p:txBody>
          <a:bodyPr>
            <a:normAutofit fontScale="90000"/>
          </a:bodyPr>
          <a:lstStyle/>
          <a:p>
            <a:r>
              <a:rPr lang="en-US" b="0" i="0" dirty="0">
                <a:solidFill>
                  <a:schemeClr val="bg1">
                    <a:lumMod val="95000"/>
                  </a:schemeClr>
                </a:solidFill>
                <a:effectLst/>
                <a:latin typeface="Helvetica Neue"/>
              </a:rPr>
              <a:t>Chromosomal, Genetic, and Epigenetic Abnormalities</a:t>
            </a:r>
            <a:br>
              <a:rPr lang="en-US" b="0" i="0" dirty="0">
                <a:solidFill>
                  <a:srgbClr val="1D2228"/>
                </a:solidFill>
                <a:effectLst/>
                <a:latin typeface="Helvetica Neue"/>
              </a:rPr>
            </a:br>
            <a:endParaRPr lang="en-CA" dirty="0"/>
          </a:p>
        </p:txBody>
      </p:sp>
      <p:sp>
        <p:nvSpPr>
          <p:cNvPr id="3" name="Content Placeholder 2">
            <a:extLst>
              <a:ext uri="{FF2B5EF4-FFF2-40B4-BE49-F238E27FC236}">
                <a16:creationId xmlns:a16="http://schemas.microsoft.com/office/drawing/2014/main" id="{7B5A6A00-D672-7876-E9BE-90434CF453AC}"/>
              </a:ext>
            </a:extLst>
          </p:cNvPr>
          <p:cNvSpPr>
            <a:spLocks noGrp="1"/>
          </p:cNvSpPr>
          <p:nvPr>
            <p:ph idx="1"/>
          </p:nvPr>
        </p:nvSpPr>
        <p:spPr/>
        <p:txBody>
          <a:bodyPr>
            <a:normAutofit/>
          </a:bodyPr>
          <a:lstStyle/>
          <a:p>
            <a:pPr algn="l"/>
            <a:r>
              <a:rPr lang="en-US" b="0" i="0" dirty="0">
                <a:solidFill>
                  <a:srgbClr val="1D2228"/>
                </a:solidFill>
                <a:effectLst/>
                <a:latin typeface="Helvetica Neue"/>
              </a:rPr>
              <a:t> the prevalence of chromosomal abnormalities in children</a:t>
            </a:r>
          </a:p>
          <a:p>
            <a:pPr algn="l"/>
            <a:r>
              <a:rPr lang="en-US" b="0" i="0" dirty="0">
                <a:solidFill>
                  <a:srgbClr val="1D2228"/>
                </a:solidFill>
                <a:effectLst/>
                <a:latin typeface="Helvetica Neue"/>
              </a:rPr>
              <a:t>conceived with ART is not different from that in children conceived naturally.</a:t>
            </a:r>
          </a:p>
          <a:p>
            <a:pPr algn="l"/>
            <a:r>
              <a:rPr lang="en-US" b="0" i="0" dirty="0">
                <a:solidFill>
                  <a:srgbClr val="1D2228"/>
                </a:solidFill>
                <a:effectLst/>
                <a:latin typeface="Helvetica Neue"/>
              </a:rPr>
              <a:t>Nonetheless, concerns persist that the use of sperm from infertile men, and ICSI itself,</a:t>
            </a:r>
          </a:p>
          <a:p>
            <a:pPr algn="l"/>
            <a:r>
              <a:rPr lang="en-US" b="0" i="0" dirty="0">
                <a:solidFill>
                  <a:srgbClr val="1D2228"/>
                </a:solidFill>
                <a:effectLst/>
                <a:latin typeface="Helvetica Neue"/>
              </a:rPr>
              <a:t>might increase the risk for conceiving a child with a chromosomal or genetic defect, because infertile men (and women) are more likely than fertile men (and women) to have a genetic abnormality that may contribute to their infertility</a:t>
            </a:r>
            <a:endParaRPr lang="en-CA" dirty="0"/>
          </a:p>
        </p:txBody>
      </p:sp>
    </p:spTree>
    <p:extLst>
      <p:ext uri="{BB962C8B-B14F-4D97-AF65-F5344CB8AC3E}">
        <p14:creationId xmlns:p14="http://schemas.microsoft.com/office/powerpoint/2010/main" val="2845791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3EB2-54A4-BA58-B8AF-AECBFD7BF97B}"/>
              </a:ext>
            </a:extLst>
          </p:cNvPr>
          <p:cNvSpPr>
            <a:spLocks noGrp="1"/>
          </p:cNvSpPr>
          <p:nvPr>
            <p:ph type="title"/>
          </p:nvPr>
        </p:nvSpPr>
        <p:spPr>
          <a:xfrm>
            <a:off x="1332293" y="1006919"/>
            <a:ext cx="8761413" cy="706964"/>
          </a:xfrm>
        </p:spPr>
        <p:txBody>
          <a:bodyPr>
            <a:normAutofit fontScale="90000"/>
          </a:bodyPr>
          <a:lstStyle/>
          <a:p>
            <a:r>
              <a:rPr lang="en-US" b="0" i="0" dirty="0">
                <a:solidFill>
                  <a:schemeClr val="bg1">
                    <a:lumMod val="95000"/>
                  </a:schemeClr>
                </a:solidFill>
                <a:effectLst/>
                <a:latin typeface="Helvetica Neue"/>
              </a:rPr>
              <a:t> children may inherit</a:t>
            </a:r>
            <a:br>
              <a:rPr lang="en-US" b="0" i="0" dirty="0">
                <a:solidFill>
                  <a:schemeClr val="bg1">
                    <a:lumMod val="95000"/>
                  </a:schemeClr>
                </a:solidFill>
                <a:effectLst/>
                <a:latin typeface="Helvetica Neue"/>
              </a:rPr>
            </a:br>
            <a:endParaRPr lang="en-CA" dirty="0">
              <a:solidFill>
                <a:schemeClr val="bg1">
                  <a:lumMod val="95000"/>
                </a:schemeClr>
              </a:solidFill>
            </a:endParaRPr>
          </a:p>
        </p:txBody>
      </p:sp>
      <p:sp>
        <p:nvSpPr>
          <p:cNvPr id="3" name="Content Placeholder 2">
            <a:extLst>
              <a:ext uri="{FF2B5EF4-FFF2-40B4-BE49-F238E27FC236}">
                <a16:creationId xmlns:a16="http://schemas.microsoft.com/office/drawing/2014/main" id="{682DAF03-C884-CC3E-2EB4-2198025F47E6}"/>
              </a:ext>
            </a:extLst>
          </p:cNvPr>
          <p:cNvSpPr>
            <a:spLocks noGrp="1"/>
          </p:cNvSpPr>
          <p:nvPr>
            <p:ph idx="1"/>
          </p:nvPr>
        </p:nvSpPr>
        <p:spPr/>
        <p:txBody>
          <a:bodyPr>
            <a:normAutofit/>
          </a:bodyPr>
          <a:lstStyle/>
          <a:p>
            <a:pPr algn="l"/>
            <a:r>
              <a:rPr lang="en-CA" b="0" i="0" dirty="0">
                <a:solidFill>
                  <a:srgbClr val="1D2228"/>
                </a:solidFill>
                <a:effectLst/>
                <a:latin typeface="Helvetica Neue"/>
              </a:rPr>
              <a:t>Beckwith-Wiedemann syndrome (</a:t>
            </a:r>
            <a:r>
              <a:rPr lang="en-CA" b="0" i="0" dirty="0" err="1">
                <a:solidFill>
                  <a:srgbClr val="1D2228"/>
                </a:solidFill>
                <a:effectLst/>
                <a:latin typeface="Helvetica Neue"/>
              </a:rPr>
              <a:t>Macroglossia,hemihyperplasia,omphalocele,macrosomia</a:t>
            </a:r>
            <a:r>
              <a:rPr lang="en-CA" b="0" i="0" dirty="0">
                <a:solidFill>
                  <a:srgbClr val="1D2228"/>
                </a:solidFill>
                <a:effectLst/>
                <a:latin typeface="Helvetica Neue"/>
              </a:rPr>
              <a:t> embryonal tumors,…)</a:t>
            </a:r>
          </a:p>
          <a:p>
            <a:pPr algn="l"/>
            <a:r>
              <a:rPr lang="en-CA" b="0" i="0" dirty="0">
                <a:solidFill>
                  <a:srgbClr val="1D2228"/>
                </a:solidFill>
                <a:effectLst/>
                <a:latin typeface="Helvetica Neue"/>
              </a:rPr>
              <a:t>Angelman syndrome,(CNS ,physical &amp; learning disability)</a:t>
            </a:r>
          </a:p>
          <a:p>
            <a:pPr algn="l"/>
            <a:r>
              <a:rPr lang="en-CA" b="0" i="0" dirty="0">
                <a:solidFill>
                  <a:srgbClr val="1D2228"/>
                </a:solidFill>
                <a:effectLst/>
                <a:latin typeface="Helvetica Neue"/>
              </a:rPr>
              <a:t>maternal hypomethylation syndrome.</a:t>
            </a:r>
          </a:p>
          <a:p>
            <a:pPr algn="l"/>
            <a:r>
              <a:rPr lang="en-US" b="0" i="0" dirty="0">
                <a:solidFill>
                  <a:srgbClr val="1D2228"/>
                </a:solidFill>
                <a:effectLst/>
                <a:latin typeface="Helvetica Neue"/>
              </a:rPr>
              <a:t>The relative risks of these syndromes were the same in </a:t>
            </a:r>
            <a:r>
              <a:rPr lang="en-US" b="0" i="0" dirty="0" err="1">
                <a:solidFill>
                  <a:srgbClr val="1D2228"/>
                </a:solidFill>
                <a:effectLst/>
                <a:latin typeface="Helvetica Neue"/>
              </a:rPr>
              <a:t>subfertile</a:t>
            </a:r>
            <a:r>
              <a:rPr lang="en-US" b="0" i="0" dirty="0">
                <a:solidFill>
                  <a:srgbClr val="1D2228"/>
                </a:solidFill>
                <a:effectLst/>
                <a:latin typeface="Helvetica Neue"/>
              </a:rPr>
              <a:t> women with or without ART.</a:t>
            </a:r>
          </a:p>
          <a:p>
            <a:pPr algn="l"/>
            <a:r>
              <a:rPr lang="en-US" b="0" i="0" dirty="0">
                <a:solidFill>
                  <a:srgbClr val="1D2228"/>
                </a:solidFill>
                <a:effectLst/>
                <a:latin typeface="Helvetica Neue"/>
              </a:rPr>
              <a:t>subfertility rather than ART procedures is responsible.</a:t>
            </a:r>
          </a:p>
          <a:p>
            <a:endParaRPr lang="en-CA" dirty="0"/>
          </a:p>
        </p:txBody>
      </p:sp>
    </p:spTree>
    <p:extLst>
      <p:ext uri="{BB962C8B-B14F-4D97-AF65-F5344CB8AC3E}">
        <p14:creationId xmlns:p14="http://schemas.microsoft.com/office/powerpoint/2010/main" val="1937697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0956-AC47-A393-51D5-D47DBA9CA8C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EF720E56-7E82-EA6A-4AF2-370E01E47D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56" y="1767840"/>
            <a:ext cx="7220988" cy="5090160"/>
          </a:xfrm>
        </p:spPr>
      </p:pic>
    </p:spTree>
    <p:extLst>
      <p:ext uri="{BB962C8B-B14F-4D97-AF65-F5344CB8AC3E}">
        <p14:creationId xmlns:p14="http://schemas.microsoft.com/office/powerpoint/2010/main" val="3674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8A07-5AE7-0E32-46AD-39D97DE48CE9}"/>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B9D4698-946A-FB72-7FA9-140378146E5F}"/>
              </a:ext>
            </a:extLst>
          </p:cNvPr>
          <p:cNvSpPr>
            <a:spLocks noGrp="1"/>
          </p:cNvSpPr>
          <p:nvPr>
            <p:ph idx="1"/>
          </p:nvPr>
        </p:nvSpPr>
        <p:spPr/>
        <p:txBody>
          <a:bodyPr/>
          <a:lstStyle/>
          <a:p>
            <a:r>
              <a:rPr lang="en-US" dirty="0"/>
              <a:t>Counseling women about the risks of cancer from ovarian stimulation</a:t>
            </a:r>
          </a:p>
          <a:p>
            <a:r>
              <a:rPr lang="en-US" dirty="0"/>
              <a:t>Infertility itself may also be a risk factor for many gynecologic cancers. </a:t>
            </a:r>
            <a:endParaRPr lang="en-CA" dirty="0"/>
          </a:p>
          <a:p>
            <a:endParaRPr lang="en-CA" dirty="0"/>
          </a:p>
        </p:txBody>
      </p:sp>
    </p:spTree>
    <p:extLst>
      <p:ext uri="{BB962C8B-B14F-4D97-AF65-F5344CB8AC3E}">
        <p14:creationId xmlns:p14="http://schemas.microsoft.com/office/powerpoint/2010/main" val="372213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AF83-1DDA-7F78-F8F5-8F56B70983AB}"/>
              </a:ext>
            </a:extLst>
          </p:cNvPr>
          <p:cNvSpPr>
            <a:spLocks noGrp="1"/>
          </p:cNvSpPr>
          <p:nvPr>
            <p:ph type="title"/>
          </p:nvPr>
        </p:nvSpPr>
        <p:spPr/>
        <p:txBody>
          <a:bodyPr/>
          <a:lstStyle/>
          <a:p>
            <a:r>
              <a:rPr lang="en-CA" dirty="0"/>
              <a:t>Breast Cancer</a:t>
            </a:r>
          </a:p>
        </p:txBody>
      </p:sp>
      <p:sp>
        <p:nvSpPr>
          <p:cNvPr id="3" name="Content Placeholder 2">
            <a:extLst>
              <a:ext uri="{FF2B5EF4-FFF2-40B4-BE49-F238E27FC236}">
                <a16:creationId xmlns:a16="http://schemas.microsoft.com/office/drawing/2014/main" id="{15512AF2-6B83-157A-1580-2E6D91D3E67A}"/>
              </a:ext>
            </a:extLst>
          </p:cNvPr>
          <p:cNvSpPr>
            <a:spLocks noGrp="1"/>
          </p:cNvSpPr>
          <p:nvPr>
            <p:ph idx="1"/>
          </p:nvPr>
        </p:nvSpPr>
        <p:spPr/>
        <p:txBody>
          <a:bodyPr>
            <a:normAutofit/>
          </a:bodyPr>
          <a:lstStyle/>
          <a:p>
            <a:r>
              <a:rPr lang="en-US" dirty="0"/>
              <a:t>The only association was between gonadotropins and breast cancer in women who remained nulliparous</a:t>
            </a:r>
          </a:p>
          <a:p>
            <a:r>
              <a:rPr lang="en-US" dirty="0"/>
              <a:t>Increased risk remaining only when ovulation induction was used for over 12 months</a:t>
            </a:r>
          </a:p>
          <a:p>
            <a:r>
              <a:rPr lang="en-US" dirty="0"/>
              <a:t>Age at the first IVF cycle might be a factor related with increased risk of breast cancer, with age over 30 years having an increased risk </a:t>
            </a:r>
          </a:p>
          <a:p>
            <a:r>
              <a:rPr lang="en-US" dirty="0"/>
              <a:t> or age over 40 years as shown in another study</a:t>
            </a:r>
            <a:endParaRPr lang="en-CA" dirty="0"/>
          </a:p>
        </p:txBody>
      </p:sp>
    </p:spTree>
    <p:extLst>
      <p:ext uri="{BB962C8B-B14F-4D97-AF65-F5344CB8AC3E}">
        <p14:creationId xmlns:p14="http://schemas.microsoft.com/office/powerpoint/2010/main" val="365639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AC7F-30EE-A29A-D9C0-618A589947E4}"/>
              </a:ext>
            </a:extLst>
          </p:cNvPr>
          <p:cNvSpPr>
            <a:spLocks noGrp="1"/>
          </p:cNvSpPr>
          <p:nvPr>
            <p:ph type="title"/>
          </p:nvPr>
        </p:nvSpPr>
        <p:spPr/>
        <p:txBody>
          <a:bodyPr/>
          <a:lstStyle/>
          <a:p>
            <a:r>
              <a:rPr lang="en-CA" dirty="0"/>
              <a:t>Ovarian Cancer</a:t>
            </a:r>
          </a:p>
        </p:txBody>
      </p:sp>
      <p:sp>
        <p:nvSpPr>
          <p:cNvPr id="3" name="Content Placeholder 2">
            <a:extLst>
              <a:ext uri="{FF2B5EF4-FFF2-40B4-BE49-F238E27FC236}">
                <a16:creationId xmlns:a16="http://schemas.microsoft.com/office/drawing/2014/main" id="{A50D7E0D-61F7-6976-6C16-54632B858B5D}"/>
              </a:ext>
            </a:extLst>
          </p:cNvPr>
          <p:cNvSpPr>
            <a:spLocks noGrp="1"/>
          </p:cNvSpPr>
          <p:nvPr>
            <p:ph idx="1"/>
          </p:nvPr>
        </p:nvSpPr>
        <p:spPr/>
        <p:txBody>
          <a:bodyPr/>
          <a:lstStyle/>
          <a:p>
            <a:r>
              <a:rPr lang="en-US" dirty="0"/>
              <a:t>The increase in ovarian cancer risk appears attributable to infertility itself than ovarian stimulation drugs</a:t>
            </a:r>
            <a:endParaRPr lang="en-CA" dirty="0"/>
          </a:p>
        </p:txBody>
      </p:sp>
    </p:spTree>
    <p:extLst>
      <p:ext uri="{BB962C8B-B14F-4D97-AF65-F5344CB8AC3E}">
        <p14:creationId xmlns:p14="http://schemas.microsoft.com/office/powerpoint/2010/main" val="415697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F53E-EF07-FF70-A002-1464EB3BE211}"/>
              </a:ext>
            </a:extLst>
          </p:cNvPr>
          <p:cNvSpPr>
            <a:spLocks noGrp="1"/>
          </p:cNvSpPr>
          <p:nvPr>
            <p:ph type="title"/>
          </p:nvPr>
        </p:nvSpPr>
        <p:spPr/>
        <p:txBody>
          <a:bodyPr/>
          <a:lstStyle/>
          <a:p>
            <a:r>
              <a:rPr lang="en-CA" dirty="0"/>
              <a:t>Endometrial Cancer</a:t>
            </a:r>
          </a:p>
        </p:txBody>
      </p:sp>
      <p:sp>
        <p:nvSpPr>
          <p:cNvPr id="3" name="Content Placeholder 2">
            <a:extLst>
              <a:ext uri="{FF2B5EF4-FFF2-40B4-BE49-F238E27FC236}">
                <a16:creationId xmlns:a16="http://schemas.microsoft.com/office/drawing/2014/main" id="{7158899F-4D1E-5FEE-F7FB-5B540D45CF2E}"/>
              </a:ext>
            </a:extLst>
          </p:cNvPr>
          <p:cNvSpPr>
            <a:spLocks noGrp="1"/>
          </p:cNvSpPr>
          <p:nvPr>
            <p:ph idx="1"/>
          </p:nvPr>
        </p:nvSpPr>
        <p:spPr/>
        <p:txBody>
          <a:bodyPr/>
          <a:lstStyle/>
          <a:p>
            <a:r>
              <a:rPr lang="en-US" dirty="0"/>
              <a:t>Endometrial cancer is associated with anovulation and with the unopposed effect of estrogens on the endometrium</a:t>
            </a:r>
          </a:p>
          <a:p>
            <a:r>
              <a:rPr lang="en-US" dirty="0"/>
              <a:t>Gonadotropins increased the risk for uterine cancer after a 10-year follow up. </a:t>
            </a:r>
          </a:p>
          <a:p>
            <a:r>
              <a:rPr lang="en-US" dirty="0"/>
              <a:t>Increased with the number of cycles of clomiphene citrate use</a:t>
            </a:r>
          </a:p>
        </p:txBody>
      </p:sp>
    </p:spTree>
    <p:extLst>
      <p:ext uri="{BB962C8B-B14F-4D97-AF65-F5344CB8AC3E}">
        <p14:creationId xmlns:p14="http://schemas.microsoft.com/office/powerpoint/2010/main" val="49563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C22F-9A55-7B72-85B9-45FAB147C33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30729E0-CFF3-52D3-CCCC-F8B74BD9A91C}"/>
              </a:ext>
            </a:extLst>
          </p:cNvPr>
          <p:cNvSpPr>
            <a:spLocks noGrp="1"/>
          </p:cNvSpPr>
          <p:nvPr>
            <p:ph idx="1"/>
          </p:nvPr>
        </p:nvSpPr>
        <p:spPr/>
        <p:txBody>
          <a:bodyPr/>
          <a:lstStyle/>
          <a:p>
            <a:endParaRPr lang="en-US" dirty="0"/>
          </a:p>
          <a:p>
            <a:r>
              <a:rPr lang="en-US" dirty="0"/>
              <a:t>Polycystic ovary syndrome (PCOS), a condition associated with infertility, is linked to endometrial cancer. </a:t>
            </a:r>
          </a:p>
          <a:p>
            <a:r>
              <a:rPr lang="en-US" dirty="0"/>
              <a:t>It is difficult to separate the cancer risks attributable to infertility from that of fertility drugs</a:t>
            </a:r>
            <a:endParaRPr lang="en-CA" dirty="0"/>
          </a:p>
        </p:txBody>
      </p:sp>
    </p:spTree>
    <p:extLst>
      <p:ext uri="{BB962C8B-B14F-4D97-AF65-F5344CB8AC3E}">
        <p14:creationId xmlns:p14="http://schemas.microsoft.com/office/powerpoint/2010/main" val="2551223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6748</TotalTime>
  <Words>1778</Words>
  <Application>Microsoft Office PowerPoint</Application>
  <PresentationFormat>Widescreen</PresentationFormat>
  <Paragraphs>196</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Arial Black</vt:lpstr>
      <vt:lpstr>Calibri</vt:lpstr>
      <vt:lpstr>Century Gothic</vt:lpstr>
      <vt:lpstr>Helvetica Neue</vt:lpstr>
      <vt:lpstr>Times New Roman</vt:lpstr>
      <vt:lpstr>Wingdings</vt:lpstr>
      <vt:lpstr>Wingdings 3</vt:lpstr>
      <vt:lpstr>Ion Boardroom</vt:lpstr>
      <vt:lpstr>ART Adverse Effects</vt:lpstr>
      <vt:lpstr>PowerPoint Presentation</vt:lpstr>
      <vt:lpstr>Maternal Adverse Effects</vt:lpstr>
      <vt:lpstr>Cancer Risk</vt:lpstr>
      <vt:lpstr>PowerPoint Presentation</vt:lpstr>
      <vt:lpstr>Breast Cancer</vt:lpstr>
      <vt:lpstr>Ovarian Cancer</vt:lpstr>
      <vt:lpstr>Endometrial Cancer</vt:lpstr>
      <vt:lpstr>PowerPoint Presentation</vt:lpstr>
      <vt:lpstr>PowerPoint Presentation</vt:lpstr>
      <vt:lpstr>Pelvic infection after IVF</vt:lpstr>
      <vt:lpstr>Prophylaxis</vt:lpstr>
      <vt:lpstr>Adnexal torsion after IVF</vt:lpstr>
      <vt:lpstr>PowerPoint Presentation</vt:lpstr>
      <vt:lpstr>Management</vt:lpstr>
      <vt:lpstr>Prevention</vt:lpstr>
      <vt:lpstr>Risk of early menopause following IVF treatment</vt:lpstr>
      <vt:lpstr>Endometrial polyp detected during ART treatment</vt:lpstr>
      <vt:lpstr>PowerPoint Presentation</vt:lpstr>
      <vt:lpstr>PowerPoint Presentation</vt:lpstr>
      <vt:lpstr>PowerPoint Presentation</vt:lpstr>
      <vt:lpstr>PowerPoint Presentation</vt:lpstr>
      <vt:lpstr>OHSS  (OVARIAN HYPER STIMULATION SYNDROME)</vt:lpstr>
      <vt:lpstr>Risk factors of OHSS</vt:lpstr>
      <vt:lpstr>Ovarian stimulation drugs:</vt:lpstr>
      <vt:lpstr>Recent classification of OHSS (Jenkins&amp;Mathur,1998) </vt:lpstr>
      <vt:lpstr>Mild OHSS </vt:lpstr>
      <vt:lpstr>Serious OHSS</vt:lpstr>
      <vt:lpstr>Life-threatening Complication of OHSS</vt:lpstr>
      <vt:lpstr>Complications of OHSS:</vt:lpstr>
      <vt:lpstr>PowerPoint Presentation</vt:lpstr>
      <vt:lpstr>ART Fetal complications</vt:lpstr>
      <vt:lpstr>PowerPoint Presentation</vt:lpstr>
      <vt:lpstr>Multiple Gestation</vt:lpstr>
      <vt:lpstr>PowerPoint Presentation</vt:lpstr>
      <vt:lpstr>PowerPoint Presentation</vt:lpstr>
      <vt:lpstr>Offspring of IVF</vt:lpstr>
      <vt:lpstr>ART singleton pregnancies</vt:lpstr>
      <vt:lpstr>PowerPoint Presentation</vt:lpstr>
      <vt:lpstr>Large-for-Gestational Age Babies </vt:lpstr>
      <vt:lpstr>Congenital Anomalies</vt:lpstr>
      <vt:lpstr>PowerPoint Presentation</vt:lpstr>
      <vt:lpstr>PowerPoint Presentation</vt:lpstr>
      <vt:lpstr>Chromosomal, Genetic, and Epigenetic Abnormalities </vt:lpstr>
      <vt:lpstr> children may inherit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Adverse Effects</dc:title>
  <dc:creator>Sepehr Saeidiborojeni</dc:creator>
  <cp:lastModifiedBy>Sepehr Saeidiborojeni</cp:lastModifiedBy>
  <cp:revision>3</cp:revision>
  <dcterms:created xsi:type="dcterms:W3CDTF">2023-12-23T06:45:21Z</dcterms:created>
  <dcterms:modified xsi:type="dcterms:W3CDTF">2023-12-28T05:56:13Z</dcterms:modified>
</cp:coreProperties>
</file>